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1" r:id="rId3"/>
    <p:sldId id="267" r:id="rId4"/>
    <p:sldId id="262" r:id="rId5"/>
    <p:sldId id="263" r:id="rId6"/>
    <p:sldId id="268" r:id="rId7"/>
    <p:sldId id="264" r:id="rId8"/>
    <p:sldId id="265" r:id="rId9"/>
    <p:sldId id="266" r:id="rId10"/>
    <p:sldId id="269"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779" autoAdjust="0"/>
    <p:restoredTop sz="94249" autoAdjust="0"/>
  </p:normalViewPr>
  <p:slideViewPr>
    <p:cSldViewPr>
      <p:cViewPr varScale="1">
        <p:scale>
          <a:sx n="83" d="100"/>
          <a:sy n="83" d="100"/>
        </p:scale>
        <p:origin x="163" y="6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9F7025-33D9-4E9F-9955-A14222A03D05}" type="datetimeFigureOut">
              <a:rPr lang="en-US" smtClean="0"/>
              <a:t>14/09/2021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D3E3EA-CC6A-448F-83C3-9A526F33CF9E}" type="slidenum">
              <a:rPr lang="en-US" smtClean="0"/>
              <a:t>‹#›</a:t>
            </a:fld>
            <a:endParaRPr lang="en-US"/>
          </a:p>
        </p:txBody>
      </p:sp>
    </p:spTree>
    <p:extLst>
      <p:ext uri="{BB962C8B-B14F-4D97-AF65-F5344CB8AC3E}">
        <p14:creationId xmlns:p14="http://schemas.microsoft.com/office/powerpoint/2010/main" val="135252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1</a:t>
            </a:fld>
            <a:endParaRPr lang="en-US"/>
          </a:p>
        </p:txBody>
      </p:sp>
    </p:spTree>
    <p:extLst>
      <p:ext uri="{BB962C8B-B14F-4D97-AF65-F5344CB8AC3E}">
        <p14:creationId xmlns:p14="http://schemas.microsoft.com/office/powerpoint/2010/main" val="4261854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10</a:t>
            </a:fld>
            <a:endParaRPr lang="en-US"/>
          </a:p>
        </p:txBody>
      </p:sp>
    </p:spTree>
    <p:extLst>
      <p:ext uri="{BB962C8B-B14F-4D97-AF65-F5344CB8AC3E}">
        <p14:creationId xmlns:p14="http://schemas.microsoft.com/office/powerpoint/2010/main" val="41611230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11</a:t>
            </a:fld>
            <a:endParaRPr lang="en-US"/>
          </a:p>
        </p:txBody>
      </p:sp>
    </p:spTree>
    <p:extLst>
      <p:ext uri="{BB962C8B-B14F-4D97-AF65-F5344CB8AC3E}">
        <p14:creationId xmlns:p14="http://schemas.microsoft.com/office/powerpoint/2010/main" val="1427860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2</a:t>
            </a:fld>
            <a:endParaRPr lang="en-US"/>
          </a:p>
        </p:txBody>
      </p:sp>
    </p:spTree>
    <p:extLst>
      <p:ext uri="{BB962C8B-B14F-4D97-AF65-F5344CB8AC3E}">
        <p14:creationId xmlns:p14="http://schemas.microsoft.com/office/powerpoint/2010/main" val="2799059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3</a:t>
            </a:fld>
            <a:endParaRPr lang="en-US"/>
          </a:p>
        </p:txBody>
      </p:sp>
    </p:spTree>
    <p:extLst>
      <p:ext uri="{BB962C8B-B14F-4D97-AF65-F5344CB8AC3E}">
        <p14:creationId xmlns:p14="http://schemas.microsoft.com/office/powerpoint/2010/main" val="2679113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4</a:t>
            </a:fld>
            <a:endParaRPr lang="en-US"/>
          </a:p>
        </p:txBody>
      </p:sp>
    </p:spTree>
    <p:extLst>
      <p:ext uri="{BB962C8B-B14F-4D97-AF65-F5344CB8AC3E}">
        <p14:creationId xmlns:p14="http://schemas.microsoft.com/office/powerpoint/2010/main" val="570694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5</a:t>
            </a:fld>
            <a:endParaRPr lang="en-US"/>
          </a:p>
        </p:txBody>
      </p:sp>
    </p:spTree>
    <p:extLst>
      <p:ext uri="{BB962C8B-B14F-4D97-AF65-F5344CB8AC3E}">
        <p14:creationId xmlns:p14="http://schemas.microsoft.com/office/powerpoint/2010/main" val="4124148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6</a:t>
            </a:fld>
            <a:endParaRPr lang="en-US"/>
          </a:p>
        </p:txBody>
      </p:sp>
    </p:spTree>
    <p:extLst>
      <p:ext uri="{BB962C8B-B14F-4D97-AF65-F5344CB8AC3E}">
        <p14:creationId xmlns:p14="http://schemas.microsoft.com/office/powerpoint/2010/main" val="1507500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7</a:t>
            </a:fld>
            <a:endParaRPr lang="en-US"/>
          </a:p>
        </p:txBody>
      </p:sp>
    </p:spTree>
    <p:extLst>
      <p:ext uri="{BB962C8B-B14F-4D97-AF65-F5344CB8AC3E}">
        <p14:creationId xmlns:p14="http://schemas.microsoft.com/office/powerpoint/2010/main" val="111483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8</a:t>
            </a:fld>
            <a:endParaRPr lang="en-US"/>
          </a:p>
        </p:txBody>
      </p:sp>
    </p:spTree>
    <p:extLst>
      <p:ext uri="{BB962C8B-B14F-4D97-AF65-F5344CB8AC3E}">
        <p14:creationId xmlns:p14="http://schemas.microsoft.com/office/powerpoint/2010/main" val="3433014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9</a:t>
            </a:fld>
            <a:endParaRPr lang="en-US"/>
          </a:p>
        </p:txBody>
      </p:sp>
    </p:spTree>
    <p:extLst>
      <p:ext uri="{BB962C8B-B14F-4D97-AF65-F5344CB8AC3E}">
        <p14:creationId xmlns:p14="http://schemas.microsoft.com/office/powerpoint/2010/main" val="4061521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363672541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294119352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423121818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37"/>
          <p:cNvSpPr>
            <a:spLocks noChangeArrowheads="1"/>
          </p:cNvSpPr>
          <p:nvPr userDrawn="1"/>
        </p:nvSpPr>
        <p:spPr bwMode="auto">
          <a:xfrm flipH="1">
            <a:off x="0" y="6460968"/>
            <a:ext cx="12192000" cy="397032"/>
          </a:xfrm>
          <a:prstGeom prst="rect">
            <a:avLst/>
          </a:prstGeom>
          <a:gradFill rotWithShape="1">
            <a:gsLst>
              <a:gs pos="0">
                <a:schemeClr val="bg1"/>
              </a:gs>
              <a:gs pos="100000">
                <a:srgbClr val="FF66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p>
            <a:pPr algn="r">
              <a:lnSpc>
                <a:spcPct val="180000"/>
              </a:lnSpc>
            </a:pPr>
            <a:endParaRPr lang="en-US" sz="1100" b="1" baseline="0">
              <a:solidFill>
                <a:srgbClr val="0070C0"/>
              </a:solidFill>
              <a:latin typeface="Times New Roman" pitchFamily="18" charset="0"/>
              <a:cs typeface="Times New Roman" pitchFamily="18" charset="0"/>
            </a:endParaRPr>
          </a:p>
        </p:txBody>
      </p:sp>
      <p:sp>
        <p:nvSpPr>
          <p:cNvPr id="11" name="Slide Number Placeholder 5"/>
          <p:cNvSpPr>
            <a:spLocks noGrp="1"/>
          </p:cNvSpPr>
          <p:nvPr>
            <p:ph type="sldNum" sz="quarter" idx="12"/>
          </p:nvPr>
        </p:nvSpPr>
        <p:spPr>
          <a:xfrm>
            <a:off x="9347200" y="6467476"/>
            <a:ext cx="2844800" cy="365125"/>
          </a:xfrm>
        </p:spPr>
        <p:txBody>
          <a:bodyPr/>
          <a:lstStyle>
            <a:lvl1pPr>
              <a:defRPr sz="1500" b="0" i="1">
                <a:solidFill>
                  <a:srgbClr val="002060"/>
                </a:solidFill>
                <a:latin typeface="Times New Roman" panose="02020603050405020304" pitchFamily="18" charset="0"/>
                <a:cs typeface="Times New Roman" panose="02020603050405020304" pitchFamily="18" charset="0"/>
              </a:defRPr>
            </a:lvl1pPr>
          </a:lstStyle>
          <a:p>
            <a:r>
              <a:rPr lang="en-US"/>
              <a:t>Trang </a:t>
            </a:r>
            <a:fld id="{99166BD8-DA3C-4BE0-9C00-AA0485D1F6DE}" type="slidenum">
              <a:rPr lang="en-US" smtClean="0"/>
              <a:pPr/>
              <a:t>‹#›</a:t>
            </a:fld>
            <a:endParaRPr lang="en-US"/>
          </a:p>
        </p:txBody>
      </p:sp>
      <p:sp>
        <p:nvSpPr>
          <p:cNvPr id="12" name="Rectangle 11"/>
          <p:cNvSpPr>
            <a:spLocks noChangeArrowheads="1"/>
          </p:cNvSpPr>
          <p:nvPr userDrawn="1"/>
        </p:nvSpPr>
        <p:spPr bwMode="auto">
          <a:xfrm>
            <a:off x="0" y="705"/>
            <a:ext cx="12192000" cy="424027"/>
          </a:xfrm>
          <a:prstGeom prst="rect">
            <a:avLst/>
          </a:prstGeom>
          <a:gradFill rotWithShape="1">
            <a:gsLst>
              <a:gs pos="0">
                <a:schemeClr val="bg1"/>
              </a:gs>
              <a:gs pos="100000">
                <a:srgbClr val="FF66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80000"/>
              </a:lnSpc>
            </a:pPr>
            <a:endParaRPr lang="en-US" sz="1400" b="1" baseline="0">
              <a:solidFill>
                <a:srgbClr val="0070C0"/>
              </a:solidFill>
              <a:latin typeface="Cambria" panose="02040503050406030204" pitchFamily="18" charset="0"/>
              <a:cs typeface="Times New Roman" pitchFamily="18" charset="0"/>
            </a:endParaRPr>
          </a:p>
        </p:txBody>
      </p:sp>
      <p:sp>
        <p:nvSpPr>
          <p:cNvPr id="6" name="TextBox 5">
            <a:extLst>
              <a:ext uri="{FF2B5EF4-FFF2-40B4-BE49-F238E27FC236}">
                <a16:creationId xmlns:a16="http://schemas.microsoft.com/office/drawing/2014/main" id="{67800144-57E0-4BE9-81F7-4FF7436D564D}"/>
              </a:ext>
            </a:extLst>
          </p:cNvPr>
          <p:cNvSpPr txBox="1"/>
          <p:nvPr userDrawn="1"/>
        </p:nvSpPr>
        <p:spPr>
          <a:xfrm>
            <a:off x="40584" y="11668"/>
            <a:ext cx="2312171" cy="323165"/>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1" kern="120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mn-ea"/>
                <a:cs typeface="Times New Roman" panose="02020603050405020304" pitchFamily="18" charset="0"/>
              </a:rPr>
              <a:t>Trường THPT Hùng Vương</a:t>
            </a:r>
            <a:endParaRPr lang="en-US" sz="1500" b="0" i="1"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pic>
        <p:nvPicPr>
          <p:cNvPr id="7" name="Picture 2" descr="Image result for python logo">
            <a:extLst>
              <a:ext uri="{FF2B5EF4-FFF2-40B4-BE49-F238E27FC236}">
                <a16:creationId xmlns:a16="http://schemas.microsoft.com/office/drawing/2014/main" id="{43BFDC54-3858-4AFF-A1FB-1E4DF1EDBC07}"/>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2242" t="11823" r="5229" b="21182"/>
          <a:stretch/>
        </p:blipFill>
        <p:spPr bwMode="auto">
          <a:xfrm>
            <a:off x="8009792" y="5146981"/>
            <a:ext cx="4191000" cy="114914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063C1124-0056-435E-BA5A-62F3491B0CC7}"/>
              </a:ext>
            </a:extLst>
          </p:cNvPr>
          <p:cNvSpPr txBox="1"/>
          <p:nvPr userDrawn="1"/>
        </p:nvSpPr>
        <p:spPr>
          <a:xfrm>
            <a:off x="54286" y="6477000"/>
            <a:ext cx="1949893" cy="323165"/>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1" kern="120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mn-ea"/>
                <a:cs typeface="Times New Roman" panose="02020603050405020304" pitchFamily="18" charset="0"/>
              </a:rPr>
              <a:t>GV: Phan Ngọc Phụng</a:t>
            </a:r>
            <a:endParaRPr lang="en-US" sz="1500" b="0" i="1"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D4AE87C0-42C8-4625-AC05-5CC2C4F58C8A}"/>
              </a:ext>
            </a:extLst>
          </p:cNvPr>
          <p:cNvSpPr txBox="1"/>
          <p:nvPr userDrawn="1"/>
        </p:nvSpPr>
        <p:spPr>
          <a:xfrm>
            <a:off x="9466384" y="32240"/>
            <a:ext cx="2674258" cy="323165"/>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1" kern="120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mn-ea"/>
                <a:cs typeface="Times New Roman" panose="02020603050405020304" pitchFamily="18" charset="0"/>
              </a:rPr>
              <a:t>Lập trình Python cơ bản khối 11</a:t>
            </a:r>
            <a:endParaRPr lang="en-US" sz="1500" b="0" i="1"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5692015"/>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411520348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136212300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352609807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23214672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416385826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419812828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86971470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E5571-560F-4DFC-BA97-61ACA5F7ADE1}" type="slidenum">
              <a:rPr lang="en-US" smtClean="0"/>
              <a:t>‹#›</a:t>
            </a:fld>
            <a:endParaRPr lang="en-US"/>
          </a:p>
        </p:txBody>
      </p:sp>
    </p:spTree>
    <p:extLst>
      <p:ext uri="{BB962C8B-B14F-4D97-AF65-F5344CB8AC3E}">
        <p14:creationId xmlns:p14="http://schemas.microsoft.com/office/powerpoint/2010/main" val="2548844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docs.python.org/3/library/stdtype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1257300" y="914400"/>
            <a:ext cx="9677400" cy="2895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800" b="1">
                <a:solidFill>
                  <a:schemeClr val="bg2"/>
                </a:solidFill>
                <a:latin typeface="+mj-lt"/>
                <a:ea typeface="+mj-ea"/>
                <a:cs typeface="+mj-cs"/>
              </a:defRPr>
            </a:lvl1pPr>
            <a:lvl2pPr algn="ctr" rtl="0" eaLnBrk="1" fontAlgn="base" hangingPunct="1">
              <a:spcBef>
                <a:spcPct val="0"/>
              </a:spcBef>
              <a:spcAft>
                <a:spcPct val="0"/>
              </a:spcAft>
              <a:defRPr sz="3600" b="1">
                <a:solidFill>
                  <a:schemeClr val="bg1"/>
                </a:solidFill>
                <a:latin typeface="Arial" charset="0"/>
              </a:defRPr>
            </a:lvl2pPr>
            <a:lvl3pPr algn="ctr" rtl="0" eaLnBrk="1" fontAlgn="base" hangingPunct="1">
              <a:spcBef>
                <a:spcPct val="0"/>
              </a:spcBef>
              <a:spcAft>
                <a:spcPct val="0"/>
              </a:spcAft>
              <a:defRPr sz="3600" b="1">
                <a:solidFill>
                  <a:schemeClr val="bg1"/>
                </a:solidFill>
                <a:latin typeface="Arial" charset="0"/>
              </a:defRPr>
            </a:lvl3pPr>
            <a:lvl4pPr algn="ctr" rtl="0" eaLnBrk="1" fontAlgn="base" hangingPunct="1">
              <a:spcBef>
                <a:spcPct val="0"/>
              </a:spcBef>
              <a:spcAft>
                <a:spcPct val="0"/>
              </a:spcAft>
              <a:defRPr sz="3600" b="1">
                <a:solidFill>
                  <a:schemeClr val="bg1"/>
                </a:solidFill>
                <a:latin typeface="Arial" charset="0"/>
              </a:defRPr>
            </a:lvl4pPr>
            <a:lvl5pPr algn="ctr" rtl="0" eaLnBrk="1" fontAlgn="base" hangingPunct="1">
              <a:spcBef>
                <a:spcPct val="0"/>
              </a:spcBef>
              <a:spcAft>
                <a:spcPct val="0"/>
              </a:spcAft>
              <a:defRPr sz="3600" b="1">
                <a:solidFill>
                  <a:schemeClr val="bg1"/>
                </a:solidFill>
                <a:latin typeface="Arial" charset="0"/>
              </a:defRPr>
            </a:lvl5pPr>
            <a:lvl6pPr marL="457200" algn="ctr" rtl="0" eaLnBrk="1" fontAlgn="base" hangingPunct="1">
              <a:spcBef>
                <a:spcPct val="0"/>
              </a:spcBef>
              <a:spcAft>
                <a:spcPct val="0"/>
              </a:spcAft>
              <a:defRPr sz="3600" b="1">
                <a:solidFill>
                  <a:schemeClr val="bg1"/>
                </a:solidFill>
                <a:latin typeface="Arial" charset="0"/>
              </a:defRPr>
            </a:lvl6pPr>
            <a:lvl7pPr marL="914400" algn="ctr" rtl="0" eaLnBrk="1" fontAlgn="base" hangingPunct="1">
              <a:spcBef>
                <a:spcPct val="0"/>
              </a:spcBef>
              <a:spcAft>
                <a:spcPct val="0"/>
              </a:spcAft>
              <a:defRPr sz="3600" b="1">
                <a:solidFill>
                  <a:schemeClr val="bg1"/>
                </a:solidFill>
                <a:latin typeface="Arial" charset="0"/>
              </a:defRPr>
            </a:lvl7pPr>
            <a:lvl8pPr marL="1371600" algn="ctr" rtl="0" eaLnBrk="1" fontAlgn="base" hangingPunct="1">
              <a:spcBef>
                <a:spcPct val="0"/>
              </a:spcBef>
              <a:spcAft>
                <a:spcPct val="0"/>
              </a:spcAft>
              <a:defRPr sz="3600" b="1">
                <a:solidFill>
                  <a:schemeClr val="bg1"/>
                </a:solidFill>
                <a:latin typeface="Arial" charset="0"/>
              </a:defRPr>
            </a:lvl8pPr>
            <a:lvl9pPr marL="1828800" algn="ctr" rtl="0" eaLnBrk="1" fontAlgn="base" hangingPunct="1">
              <a:spcBef>
                <a:spcPct val="0"/>
              </a:spcBef>
              <a:spcAft>
                <a:spcPct val="0"/>
              </a:spcAft>
              <a:defRPr sz="3600" b="1">
                <a:solidFill>
                  <a:schemeClr val="bg1"/>
                </a:solidFill>
                <a:latin typeface="Arial" charset="0"/>
              </a:defRPr>
            </a:lvl9pPr>
          </a:lstStyle>
          <a:p>
            <a:pPr>
              <a:defRPr/>
            </a:pPr>
            <a:r>
              <a:rPr lang="vi-VN" sz="6600" kern="0">
                <a:ln>
                  <a:solidFill>
                    <a:srgbClr val="0070C0"/>
                  </a:solidFill>
                </a:ln>
                <a:solidFill>
                  <a:srgbClr val="002060"/>
                </a:solidFill>
                <a:latin typeface="Cambria" panose="02040503050406030204" pitchFamily="18" charset="0"/>
              </a:rPr>
              <a:t>CÁC TOÁN TỬ </a:t>
            </a:r>
            <a:endParaRPr lang="en-US" sz="6600" kern="0">
              <a:ln>
                <a:solidFill>
                  <a:srgbClr val="0070C0"/>
                </a:solidFill>
              </a:ln>
              <a:solidFill>
                <a:srgbClr val="002060"/>
              </a:solidFill>
              <a:latin typeface="Cambria" panose="02040503050406030204" pitchFamily="18" charset="0"/>
            </a:endParaRPr>
          </a:p>
          <a:p>
            <a:pPr>
              <a:defRPr/>
            </a:pPr>
            <a:r>
              <a:rPr lang="vi-VN" sz="6600" kern="0">
                <a:ln>
                  <a:solidFill>
                    <a:srgbClr val="0070C0"/>
                  </a:solidFill>
                </a:ln>
                <a:solidFill>
                  <a:srgbClr val="002060"/>
                </a:solidFill>
                <a:latin typeface="Cambria" panose="02040503050406030204" pitchFamily="18" charset="0"/>
              </a:rPr>
              <a:t>THƯỜNG DÙNG TRONG PYTHON</a:t>
            </a:r>
            <a:endParaRPr lang="en-US" sz="6600" kern="0">
              <a:ln>
                <a:solidFill>
                  <a:srgbClr val="0070C0"/>
                </a:solidFill>
              </a:ln>
              <a:solidFill>
                <a:srgbClr val="002060"/>
              </a:solidFill>
              <a:latin typeface="Cambria" panose="02040503050406030204" pitchFamily="18" charset="0"/>
            </a:endParaRPr>
          </a:p>
        </p:txBody>
      </p:sp>
      <p:sp>
        <p:nvSpPr>
          <p:cNvPr id="5" name="Slide Number Placeholder 4"/>
          <p:cNvSpPr>
            <a:spLocks noGrp="1"/>
          </p:cNvSpPr>
          <p:nvPr>
            <p:ph type="sldNum" sz="quarter" idx="12"/>
          </p:nvPr>
        </p:nvSpPr>
        <p:spPr/>
        <p:txBody>
          <a:bodyPr/>
          <a:lstStyle/>
          <a:p>
            <a:r>
              <a:rPr lang="en-US"/>
              <a:t>Trang </a:t>
            </a:r>
            <a:fld id="{99166BD8-DA3C-4BE0-9C00-AA0485D1F6DE}" type="slidenum">
              <a:rPr lang="en-US" smtClean="0"/>
              <a:pPr/>
              <a:t>1</a:t>
            </a:fld>
            <a:endParaRPr lang="en-US"/>
          </a:p>
        </p:txBody>
      </p:sp>
    </p:spTree>
    <p:extLst>
      <p:ext uri="{BB962C8B-B14F-4D97-AF65-F5344CB8AC3E}">
        <p14:creationId xmlns:p14="http://schemas.microsoft.com/office/powerpoint/2010/main" val="1381459976"/>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629400" cy="508000"/>
            <a:chOff x="789624" y="1191463"/>
            <a:chExt cx="6629400" cy="508000"/>
          </a:xfrm>
        </p:grpSpPr>
        <p:sp>
          <p:nvSpPr>
            <p:cNvPr id="3" name="AutoShape 52"/>
            <p:cNvSpPr>
              <a:spLocks noChangeArrowheads="1"/>
            </p:cNvSpPr>
            <p:nvPr/>
          </p:nvSpPr>
          <p:spPr bwMode="gray">
            <a:xfrm>
              <a:off x="990600" y="1191463"/>
              <a:ext cx="64284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lvl="0" algn="just">
                <a:lnSpc>
                  <a:spcPct val="90000"/>
                </a:lnSpc>
                <a:spcBef>
                  <a:spcPts val="1000"/>
                </a:spcBef>
                <a:buClr>
                  <a:srgbClr val="215D9F"/>
                </a:buClr>
              </a:pPr>
              <a:r>
                <a:rPr lang="en-US" sz="2800">
                  <a:solidFill>
                    <a:prstClr val="black"/>
                  </a:solidFill>
                  <a:latin typeface="Cambria" panose="02040503050406030204" pitchFamily="18" charset="0"/>
                </a:rPr>
                <a:t>5.</a:t>
              </a:r>
              <a:r>
                <a:rPr lang="vi-VN" sz="2800">
                  <a:solidFill>
                    <a:prstClr val="black"/>
                  </a:solidFill>
                  <a:latin typeface="Cambria" panose="02040503050406030204" pitchFamily="18" charset="0"/>
                </a:rPr>
                <a:t>Độ ưu tiên toán tử</a:t>
              </a:r>
              <a:endParaRPr lang="en-US" sz="2800">
                <a:solidFill>
                  <a:prstClr val="black"/>
                </a:solidFill>
                <a:latin typeface="Cambria" panose="02040503050406030204" pitchFamily="18" charset="0"/>
              </a:endParaRP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10</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lnSpc>
                <a:spcPct val="90000"/>
              </a:lnSpc>
              <a:spcBef>
                <a:spcPts val="1000"/>
              </a:spcBef>
              <a:buClr>
                <a:srgbClr val="215D9F"/>
              </a:buClr>
              <a:buNone/>
            </a:pPr>
            <a:endParaRPr lang="en-US" sz="2800">
              <a:solidFill>
                <a:prstClr val="black"/>
              </a:solidFill>
              <a:latin typeface="Cambria" panose="02040503050406030204" pitchFamily="18" charset="0"/>
            </a:endParaRPr>
          </a:p>
        </p:txBody>
      </p:sp>
      <p:graphicFrame>
        <p:nvGraphicFramePr>
          <p:cNvPr id="8" name="Table 7">
            <a:extLst>
              <a:ext uri="{FF2B5EF4-FFF2-40B4-BE49-F238E27FC236}">
                <a16:creationId xmlns:a16="http://schemas.microsoft.com/office/drawing/2014/main" id="{69B32C16-5B9C-4414-A618-426A7D65064A}"/>
              </a:ext>
            </a:extLst>
          </p:cNvPr>
          <p:cNvGraphicFramePr>
            <a:graphicFrameLocks noGrp="1"/>
          </p:cNvGraphicFramePr>
          <p:nvPr>
            <p:extLst>
              <p:ext uri="{D42A27DB-BD31-4B8C-83A1-F6EECF244321}">
                <p14:modId xmlns:p14="http://schemas.microsoft.com/office/powerpoint/2010/main" val="45576245"/>
              </p:ext>
            </p:extLst>
          </p:nvPr>
        </p:nvGraphicFramePr>
        <p:xfrm>
          <a:off x="480910" y="1166017"/>
          <a:ext cx="11253890" cy="4767790"/>
        </p:xfrm>
        <a:graphic>
          <a:graphicData uri="http://schemas.openxmlformats.org/drawingml/2006/table">
            <a:tbl>
              <a:tblPr firstRow="1" firstCol="1">
                <a:tableStyleId>{1FECB4D8-DB02-4DC6-A0A2-4F2EBAE1DC90}</a:tableStyleId>
              </a:tblPr>
              <a:tblGrid>
                <a:gridCol w="2250778">
                  <a:extLst>
                    <a:ext uri="{9D8B030D-6E8A-4147-A177-3AD203B41FA5}">
                      <a16:colId xmlns:a16="http://schemas.microsoft.com/office/drawing/2014/main" val="2098638574"/>
                    </a:ext>
                  </a:extLst>
                </a:gridCol>
                <a:gridCol w="4501556">
                  <a:extLst>
                    <a:ext uri="{9D8B030D-6E8A-4147-A177-3AD203B41FA5}">
                      <a16:colId xmlns:a16="http://schemas.microsoft.com/office/drawing/2014/main" val="3094919106"/>
                    </a:ext>
                  </a:extLst>
                </a:gridCol>
                <a:gridCol w="4501556">
                  <a:extLst>
                    <a:ext uri="{9D8B030D-6E8A-4147-A177-3AD203B41FA5}">
                      <a16:colId xmlns:a16="http://schemas.microsoft.com/office/drawing/2014/main" val="2250826372"/>
                    </a:ext>
                  </a:extLst>
                </a:gridCol>
              </a:tblGrid>
              <a:tr h="502885">
                <a:tc>
                  <a:txBody>
                    <a:bodyPr/>
                    <a:lstStyle/>
                    <a:p>
                      <a:r>
                        <a:rPr lang="vi-VN" sz="2400" b="1">
                          <a:solidFill>
                            <a:schemeClr val="tx1"/>
                          </a:solidFill>
                          <a:effectLst/>
                        </a:rPr>
                        <a:t>Thứ tự ưu tiên</a:t>
                      </a:r>
                      <a:endParaRPr lang="vi-VN"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a:solidFill>
                            <a:schemeClr val="tx1"/>
                          </a:solidFill>
                          <a:effectLst/>
                        </a:rPr>
                        <a:t>Toán tử</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b="1">
                          <a:solidFill>
                            <a:schemeClr val="tx1"/>
                          </a:solidFill>
                          <a:effectLst/>
                        </a:rPr>
                        <a:t>Miêu tả</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6998335"/>
                  </a:ext>
                </a:extLst>
              </a:tr>
              <a:tr h="502885">
                <a:tc>
                  <a:txBody>
                    <a:bodyPr/>
                    <a:lstStyle/>
                    <a:p>
                      <a:pPr algn="ctr"/>
                      <a:r>
                        <a:rPr lang="en-US" sz="2400">
                          <a:solidFill>
                            <a:schemeClr val="tx1"/>
                          </a:solidFill>
                          <a:effectLst/>
                        </a:rPr>
                        <a:t>1</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Toán tử mũ</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2634536"/>
                  </a:ext>
                </a:extLst>
              </a:tr>
              <a:tr h="502885">
                <a:tc>
                  <a:txBody>
                    <a:bodyPr/>
                    <a:lstStyle/>
                    <a:p>
                      <a:pPr algn="ctr"/>
                      <a:r>
                        <a:rPr lang="en-US" sz="2400">
                          <a:solidFill>
                            <a:schemeClr val="tx1"/>
                          </a:solidFill>
                          <a:effectLst/>
                        </a:rPr>
                        <a:t>2</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     /     %     //</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vi-VN" sz="2400">
                          <a:solidFill>
                            <a:schemeClr val="tx1"/>
                          </a:solidFill>
                          <a:effectLst/>
                        </a:rPr>
                        <a:t>Phép nhân, chia, lấy phần dư và phép chia lấy phần nguyên</a:t>
                      </a:r>
                      <a:endParaRPr lang="vi-VN"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2803933"/>
                  </a:ext>
                </a:extLst>
              </a:tr>
              <a:tr h="502885">
                <a:tc>
                  <a:txBody>
                    <a:bodyPr/>
                    <a:lstStyle/>
                    <a:p>
                      <a:pPr algn="ctr"/>
                      <a:r>
                        <a:rPr lang="en-US" sz="2400">
                          <a:solidFill>
                            <a:schemeClr val="tx1"/>
                          </a:solidFill>
                          <a:effectLst/>
                        </a:rPr>
                        <a:t>3</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 –</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Toán tử Cộng, Trừ</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9054188"/>
                  </a:ext>
                </a:extLst>
              </a:tr>
              <a:tr h="502885">
                <a:tc>
                  <a:txBody>
                    <a:bodyPr/>
                    <a:lstStyle/>
                    <a:p>
                      <a:pPr algn="ctr"/>
                      <a:r>
                        <a:rPr lang="en-US" sz="2400">
                          <a:solidFill>
                            <a:schemeClr val="tx1"/>
                          </a:solidFill>
                          <a:effectLst/>
                        </a:rPr>
                        <a:t>4</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&lt;=  &lt;   &gt;    &gt;=</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Các toán tử so sánh</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5411995"/>
                  </a:ext>
                </a:extLst>
              </a:tr>
              <a:tr h="502885">
                <a:tc>
                  <a:txBody>
                    <a:bodyPr/>
                    <a:lstStyle/>
                    <a:p>
                      <a:pPr algn="ctr"/>
                      <a:r>
                        <a:rPr lang="en-US" sz="2400">
                          <a:solidFill>
                            <a:schemeClr val="tx1"/>
                          </a:solidFill>
                          <a:effectLst/>
                        </a:rPr>
                        <a:t>5</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&lt;&gt; == !=</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Các toán tử so sánh</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8982567"/>
                  </a:ext>
                </a:extLst>
              </a:tr>
              <a:tr h="502885">
                <a:tc>
                  <a:txBody>
                    <a:bodyPr/>
                    <a:lstStyle/>
                    <a:p>
                      <a:pPr algn="ctr"/>
                      <a:r>
                        <a:rPr lang="en-US" sz="2400">
                          <a:solidFill>
                            <a:schemeClr val="tx1"/>
                          </a:solidFill>
                          <a:effectLst/>
                        </a:rPr>
                        <a:t>6</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   %=   /=   //=   -=   +=   *=   **=</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Các toán tử gán</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1716504"/>
                  </a:ext>
                </a:extLst>
              </a:tr>
              <a:tr h="502885">
                <a:tc>
                  <a:txBody>
                    <a:bodyPr/>
                    <a:lstStyle/>
                    <a:p>
                      <a:pPr algn="ctr"/>
                      <a:r>
                        <a:rPr lang="en-US" sz="2400">
                          <a:solidFill>
                            <a:schemeClr val="tx1"/>
                          </a:solidFill>
                          <a:effectLst/>
                        </a:rPr>
                        <a:t>7</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is , is not</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Các toán tử so sánh</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7734794"/>
                  </a:ext>
                </a:extLst>
              </a:tr>
              <a:tr h="502885">
                <a:tc>
                  <a:txBody>
                    <a:bodyPr/>
                    <a:lstStyle/>
                    <a:p>
                      <a:pPr algn="ctr"/>
                      <a:r>
                        <a:rPr lang="en-US" sz="2400">
                          <a:solidFill>
                            <a:schemeClr val="tx1"/>
                          </a:solidFill>
                          <a:effectLst/>
                        </a:rPr>
                        <a:t>8</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not, or, and</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a:solidFill>
                            <a:schemeClr val="tx1"/>
                          </a:solidFill>
                          <a:effectLst/>
                        </a:rPr>
                        <a:t>Các toán tử Logic</a:t>
                      </a:r>
                      <a:endParaRPr lang="en-US" sz="2400">
                        <a:solidFill>
                          <a:schemeClr val="tx1"/>
                        </a:solidFill>
                        <a:effectLst/>
                        <a:latin typeface="Cambria" panose="02040503050406030204" pitchFamily="18" charset="0"/>
                      </a:endParaRPr>
                    </a:p>
                  </a:txBody>
                  <a:tcPr marL="20404" marR="20404" marT="6595" marB="65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662283"/>
                  </a:ext>
                </a:extLst>
              </a:tr>
            </a:tbl>
          </a:graphicData>
        </a:graphic>
      </p:graphicFrame>
    </p:spTree>
    <p:extLst>
      <p:ext uri="{BB962C8B-B14F-4D97-AF65-F5344CB8AC3E}">
        <p14:creationId xmlns:p14="http://schemas.microsoft.com/office/powerpoint/2010/main" val="189881138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auto">
          <a:xfrm>
            <a:off x="4495800" y="2555117"/>
            <a:ext cx="26670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6600">
                <a:latin typeface="Cambria" panose="02040503050406030204" pitchFamily="18" charset="0"/>
                <a:cs typeface="Arial" charset="0"/>
              </a:rPr>
              <a:t>END</a:t>
            </a:r>
          </a:p>
        </p:txBody>
      </p:sp>
      <p:pic>
        <p:nvPicPr>
          <p:cNvPr id="8" name="Picture 2" descr="Image result for minio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1" y="3611303"/>
            <a:ext cx="2181225" cy="23431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mage result for minion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8200" y="2310736"/>
            <a:ext cx="1905000" cy="1905002"/>
          </a:xfrm>
          <a:prstGeom prst="rect">
            <a:avLst/>
          </a:prstGeom>
          <a:noFill/>
          <a:extLst>
            <a:ext uri="{909E8E84-426E-40DD-AFC4-6F175D3DCCD1}">
              <a14:hiddenFill xmlns:a14="http://schemas.microsoft.com/office/drawing/2010/main">
                <a:solidFill>
                  <a:srgbClr val="FFFFFF"/>
                </a:solidFill>
              </a14:hiddenFill>
            </a:ext>
          </a:extLst>
        </p:spPr>
      </p:pic>
      <p:sp>
        <p:nvSpPr>
          <p:cNvPr id="10" name="Cloud Callout 9"/>
          <p:cNvSpPr/>
          <p:nvPr/>
        </p:nvSpPr>
        <p:spPr>
          <a:xfrm>
            <a:off x="7010400" y="533400"/>
            <a:ext cx="1714500" cy="1745064"/>
          </a:xfrm>
          <a:prstGeom prst="cloudCallout">
            <a:avLst>
              <a:gd name="adj1" fmla="val 45968"/>
              <a:gd name="adj2" fmla="val 92351"/>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a:latin typeface="Cambria" panose="02040503050406030204" pitchFamily="18" charset="0"/>
              </a:rPr>
              <a:t>Hey! Coding is easy!</a:t>
            </a:r>
          </a:p>
        </p:txBody>
      </p:sp>
      <p:sp>
        <p:nvSpPr>
          <p:cNvPr id="4" name="Slide Number Placeholder 3"/>
          <p:cNvSpPr>
            <a:spLocks noGrp="1"/>
          </p:cNvSpPr>
          <p:nvPr>
            <p:ph type="sldNum" sz="quarter" idx="12"/>
          </p:nvPr>
        </p:nvSpPr>
        <p:spPr/>
        <p:txBody>
          <a:bodyPr/>
          <a:lstStyle/>
          <a:p>
            <a:r>
              <a:rPr lang="en-US"/>
              <a:t>Trang </a:t>
            </a:r>
            <a:fld id="{99166BD8-DA3C-4BE0-9C00-AA0485D1F6DE}" type="slidenum">
              <a:rPr lang="en-US" smtClean="0"/>
              <a:pPr/>
              <a:t>11</a:t>
            </a:fld>
            <a:endParaRPr lang="en-US"/>
          </a:p>
        </p:txBody>
      </p:sp>
    </p:spTree>
    <p:extLst>
      <p:ext uri="{BB962C8B-B14F-4D97-AF65-F5344CB8AC3E}">
        <p14:creationId xmlns:p14="http://schemas.microsoft.com/office/powerpoint/2010/main" val="409598043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629400" cy="508000"/>
            <a:chOff x="789624" y="1191463"/>
            <a:chExt cx="6629400" cy="508000"/>
          </a:xfrm>
        </p:grpSpPr>
        <p:sp>
          <p:nvSpPr>
            <p:cNvPr id="3" name="AutoShape 52"/>
            <p:cNvSpPr>
              <a:spLocks noChangeArrowheads="1"/>
            </p:cNvSpPr>
            <p:nvPr/>
          </p:nvSpPr>
          <p:spPr bwMode="gray">
            <a:xfrm>
              <a:off x="990600" y="1191463"/>
              <a:ext cx="64284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pPr>
              <a:r>
                <a:rPr lang="en-US" sz="2800" b="1">
                  <a:latin typeface="Cambria" panose="02040503050406030204" pitchFamily="18" charset="0"/>
                </a:rPr>
                <a:t>Nội dung bài học</a:t>
              </a:r>
              <a:endParaRPr lang="en-US" sz="2800" b="1" kern="0">
                <a:solidFill>
                  <a:srgbClr val="000000"/>
                </a:solidFill>
                <a:latin typeface="Cambria" panose="02040503050406030204" pitchFamily="18" charset="0"/>
              </a:endParaRP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2</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spcBef>
                <a:spcPts val="1000"/>
              </a:spcBef>
              <a:buClr>
                <a:srgbClr val="215D9F"/>
              </a:buClr>
              <a:buNone/>
            </a:pPr>
            <a:r>
              <a:rPr lang="vi-VN" sz="2800">
                <a:solidFill>
                  <a:prstClr val="black"/>
                </a:solidFill>
                <a:latin typeface="Cambria" panose="02040503050406030204" pitchFamily="18" charset="0"/>
              </a:rPr>
              <a:t>Mỗi một ngôn ngữ lập trình đều có tập các toán tử thường dùng và đa phần chúng khá giống nhau. Trong Python còn bổ sung thêm nhiều toán tử khá hữu ích khác nữa, dưới này </a:t>
            </a:r>
            <a:r>
              <a:rPr lang="en-US" sz="2800">
                <a:solidFill>
                  <a:prstClr val="black"/>
                </a:solidFill>
                <a:latin typeface="Cambria" panose="02040503050406030204" pitchFamily="18" charset="0"/>
              </a:rPr>
              <a:t>Thầy</a:t>
            </a:r>
            <a:r>
              <a:rPr lang="vi-VN" sz="2800">
                <a:solidFill>
                  <a:prstClr val="black"/>
                </a:solidFill>
                <a:latin typeface="Cambria" panose="02040503050406030204" pitchFamily="18" charset="0"/>
              </a:rPr>
              <a:t> liệt kê 4 loại toán tử cơ bản thường dùng nhất trong Python (các loại khác</a:t>
            </a:r>
            <a:r>
              <a:rPr lang="en-US" sz="2800">
                <a:solidFill>
                  <a:prstClr val="black"/>
                </a:solidFill>
                <a:latin typeface="Cambria" panose="02040503050406030204" pitchFamily="18" charset="0"/>
              </a:rPr>
              <a:t> </a:t>
            </a:r>
            <a:r>
              <a:rPr lang="vi-VN" sz="2800">
                <a:solidFill>
                  <a:prstClr val="black"/>
                </a:solidFill>
                <a:latin typeface="Cambria" panose="02040503050406030204" pitchFamily="18" charset="0"/>
              </a:rPr>
              <a:t>có thể xem thêm tại: </a:t>
            </a:r>
            <a:r>
              <a:rPr lang="vi-VN" sz="2800">
                <a:solidFill>
                  <a:prstClr val="black"/>
                </a:solidFill>
                <a:latin typeface="Cambria" panose="02040503050406030204" pitchFamily="18" charset="0"/>
                <a:hlinkClick r:id="rId3"/>
              </a:rPr>
              <a:t>https://docs.python.org/3/library/stdtypes.html</a:t>
            </a:r>
            <a:r>
              <a:rPr lang="en-US" sz="2800">
                <a:solidFill>
                  <a:prstClr val="black"/>
                </a:solidFill>
                <a:latin typeface="Cambria" panose="02040503050406030204" pitchFamily="18" charset="0"/>
              </a:rPr>
              <a:t> </a:t>
            </a:r>
            <a:r>
              <a:rPr lang="vi-VN" sz="2800">
                <a:solidFill>
                  <a:prstClr val="black"/>
                </a:solidFill>
                <a:latin typeface="Cambria" panose="02040503050406030204" pitchFamily="18" charset="0"/>
              </a:rPr>
              <a:t>):</a:t>
            </a:r>
            <a:endParaRPr lang="en-US" sz="2800">
              <a:solidFill>
                <a:prstClr val="black"/>
              </a:solidFill>
              <a:latin typeface="Cambria" panose="02040503050406030204" pitchFamily="18" charset="0"/>
            </a:endParaRPr>
          </a:p>
        </p:txBody>
      </p:sp>
    </p:spTree>
    <p:extLst>
      <p:ext uri="{BB962C8B-B14F-4D97-AF65-F5344CB8AC3E}">
        <p14:creationId xmlns:p14="http://schemas.microsoft.com/office/powerpoint/2010/main" val="316224883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629400" cy="508000"/>
            <a:chOff x="789624" y="1191463"/>
            <a:chExt cx="6629400" cy="508000"/>
          </a:xfrm>
        </p:grpSpPr>
        <p:sp>
          <p:nvSpPr>
            <p:cNvPr id="3" name="AutoShape 52"/>
            <p:cNvSpPr>
              <a:spLocks noChangeArrowheads="1"/>
            </p:cNvSpPr>
            <p:nvPr/>
          </p:nvSpPr>
          <p:spPr bwMode="gray">
            <a:xfrm>
              <a:off x="990600" y="1191463"/>
              <a:ext cx="64284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pPr>
              <a:r>
                <a:rPr lang="en-US" sz="2800" b="1">
                  <a:latin typeface="Cambria" panose="02040503050406030204" pitchFamily="18" charset="0"/>
                </a:rPr>
                <a:t>Nội dung bài học</a:t>
              </a:r>
              <a:endParaRPr lang="en-US" sz="2800" b="1" kern="0">
                <a:solidFill>
                  <a:srgbClr val="000000"/>
                </a:solidFill>
                <a:latin typeface="Cambria" panose="02040503050406030204" pitchFamily="18" charset="0"/>
              </a:endParaRP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3</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lvl="0" indent="-514350" algn="just">
              <a:lnSpc>
                <a:spcPct val="90000"/>
              </a:lnSpc>
              <a:spcBef>
                <a:spcPts val="1000"/>
              </a:spcBef>
              <a:buClr>
                <a:srgbClr val="215D9F"/>
              </a:buClr>
              <a:buFont typeface="+mj-lt"/>
              <a:buAutoNum type="arabicPeriod"/>
            </a:pPr>
            <a:r>
              <a:rPr lang="vi-VN" sz="2800" b="1">
                <a:latin typeface="Cambria" panose="02040503050406030204" pitchFamily="18" charset="0"/>
              </a:rPr>
              <a:t>Toán tử số học cơ bản</a:t>
            </a:r>
          </a:p>
          <a:p>
            <a:pPr marL="514350" lvl="0" indent="-514350" algn="just">
              <a:lnSpc>
                <a:spcPct val="90000"/>
              </a:lnSpc>
              <a:spcBef>
                <a:spcPts val="1000"/>
              </a:spcBef>
              <a:buClr>
                <a:srgbClr val="215D9F"/>
              </a:buClr>
              <a:buFont typeface="+mj-lt"/>
              <a:buAutoNum type="arabicPeriod"/>
            </a:pPr>
            <a:r>
              <a:rPr lang="vi-VN" sz="2800" b="1">
                <a:latin typeface="Cambria" panose="02040503050406030204" pitchFamily="18" charset="0"/>
              </a:rPr>
              <a:t>Toán tử gán</a:t>
            </a:r>
          </a:p>
          <a:p>
            <a:pPr marL="514350" lvl="0" indent="-514350" algn="just">
              <a:lnSpc>
                <a:spcPct val="90000"/>
              </a:lnSpc>
              <a:spcBef>
                <a:spcPts val="1000"/>
              </a:spcBef>
              <a:buClr>
                <a:srgbClr val="215D9F"/>
              </a:buClr>
              <a:buFont typeface="+mj-lt"/>
              <a:buAutoNum type="arabicPeriod"/>
            </a:pPr>
            <a:r>
              <a:rPr lang="vi-VN" sz="2800" b="1">
                <a:latin typeface="Cambria" panose="02040503050406030204" pitchFamily="18" charset="0"/>
              </a:rPr>
              <a:t>Toán tử So sánh</a:t>
            </a:r>
          </a:p>
          <a:p>
            <a:pPr marL="514350" lvl="0" indent="-514350" algn="just">
              <a:lnSpc>
                <a:spcPct val="90000"/>
              </a:lnSpc>
              <a:spcBef>
                <a:spcPts val="1000"/>
              </a:spcBef>
              <a:buClr>
                <a:srgbClr val="215D9F"/>
              </a:buClr>
              <a:buFont typeface="+mj-lt"/>
              <a:buAutoNum type="arabicPeriod"/>
            </a:pPr>
            <a:r>
              <a:rPr lang="vi-VN" sz="2800" b="1">
                <a:latin typeface="Cambria" panose="02040503050406030204" pitchFamily="18" charset="0"/>
              </a:rPr>
              <a:t>Toán tử Logic</a:t>
            </a:r>
          </a:p>
          <a:p>
            <a:pPr marL="514350" lvl="0" indent="-514350" algn="just">
              <a:lnSpc>
                <a:spcPct val="90000"/>
              </a:lnSpc>
              <a:spcBef>
                <a:spcPts val="1000"/>
              </a:spcBef>
              <a:buClr>
                <a:srgbClr val="215D9F"/>
              </a:buClr>
              <a:buFont typeface="+mj-lt"/>
              <a:buAutoNum type="arabicPeriod"/>
            </a:pPr>
            <a:r>
              <a:rPr lang="vi-VN" sz="2800" b="1">
                <a:latin typeface="Cambria" panose="02040503050406030204" pitchFamily="18" charset="0"/>
              </a:rPr>
              <a:t>Độ ưu tiên toán tử</a:t>
            </a:r>
            <a:endParaRPr lang="en-US" sz="2800" b="1">
              <a:latin typeface="Cambria" panose="02040503050406030204" pitchFamily="18" charset="0"/>
            </a:endParaRPr>
          </a:p>
        </p:txBody>
      </p:sp>
    </p:spTree>
    <p:extLst>
      <p:ext uri="{BB962C8B-B14F-4D97-AF65-F5344CB8AC3E}">
        <p14:creationId xmlns:p14="http://schemas.microsoft.com/office/powerpoint/2010/main" val="14940658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629400" cy="508000"/>
            <a:chOff x="789624" y="1191463"/>
            <a:chExt cx="6629400" cy="508000"/>
          </a:xfrm>
        </p:grpSpPr>
        <p:sp>
          <p:nvSpPr>
            <p:cNvPr id="3" name="AutoShape 52"/>
            <p:cNvSpPr>
              <a:spLocks noChangeArrowheads="1"/>
            </p:cNvSpPr>
            <p:nvPr/>
          </p:nvSpPr>
          <p:spPr bwMode="gray">
            <a:xfrm>
              <a:off x="990600" y="1191463"/>
              <a:ext cx="64284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marL="514350" lvl="0" indent="-514350" algn="just">
                <a:lnSpc>
                  <a:spcPct val="90000"/>
                </a:lnSpc>
                <a:spcBef>
                  <a:spcPts val="1000"/>
                </a:spcBef>
                <a:buClr>
                  <a:srgbClr val="215D9F"/>
                </a:buClr>
                <a:buFont typeface="+mj-lt"/>
                <a:buAutoNum type="arabicPeriod"/>
              </a:pPr>
              <a:r>
                <a:rPr lang="vi-VN" sz="2800" b="1">
                  <a:latin typeface="Cambria" panose="02040503050406030204" pitchFamily="18" charset="0"/>
                </a:rPr>
                <a:t>Toán tử số học cơ bản</a:t>
              </a: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4</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lnSpc>
                <a:spcPct val="90000"/>
              </a:lnSpc>
              <a:spcBef>
                <a:spcPts val="1000"/>
              </a:spcBef>
              <a:buClr>
                <a:srgbClr val="215D9F"/>
              </a:buClr>
              <a:buNone/>
            </a:pPr>
            <a:endParaRPr lang="en-US" sz="2800">
              <a:solidFill>
                <a:prstClr val="black"/>
              </a:solidFill>
              <a:latin typeface="Cambria" panose="02040503050406030204" pitchFamily="18" charset="0"/>
            </a:endParaRPr>
          </a:p>
        </p:txBody>
      </p:sp>
      <p:graphicFrame>
        <p:nvGraphicFramePr>
          <p:cNvPr id="11" name="Table 10">
            <a:extLst>
              <a:ext uri="{FF2B5EF4-FFF2-40B4-BE49-F238E27FC236}">
                <a16:creationId xmlns:a16="http://schemas.microsoft.com/office/drawing/2014/main" id="{E20EA413-3D18-4BCC-958C-55002BB5BEB4}"/>
              </a:ext>
            </a:extLst>
          </p:cNvPr>
          <p:cNvGraphicFramePr>
            <a:graphicFrameLocks noGrp="1"/>
          </p:cNvGraphicFramePr>
          <p:nvPr>
            <p:extLst>
              <p:ext uri="{D42A27DB-BD31-4B8C-83A1-F6EECF244321}">
                <p14:modId xmlns:p14="http://schemas.microsoft.com/office/powerpoint/2010/main" val="3945843332"/>
              </p:ext>
            </p:extLst>
          </p:nvPr>
        </p:nvGraphicFramePr>
        <p:xfrm>
          <a:off x="512749" y="1295400"/>
          <a:ext cx="11036952" cy="4038600"/>
        </p:xfrm>
        <a:graphic>
          <a:graphicData uri="http://schemas.openxmlformats.org/drawingml/2006/table">
            <a:tbl>
              <a:tblPr firstRow="1" firstCol="1" bandRow="1">
                <a:tableStyleId>{1FECB4D8-DB02-4DC6-A0A2-4F2EBAE1DC90}</a:tableStyleId>
              </a:tblPr>
              <a:tblGrid>
                <a:gridCol w="1316051">
                  <a:extLst>
                    <a:ext uri="{9D8B030D-6E8A-4147-A177-3AD203B41FA5}">
                      <a16:colId xmlns:a16="http://schemas.microsoft.com/office/drawing/2014/main" val="2100911752"/>
                    </a:ext>
                  </a:extLst>
                </a:gridCol>
                <a:gridCol w="4807523">
                  <a:extLst>
                    <a:ext uri="{9D8B030D-6E8A-4147-A177-3AD203B41FA5}">
                      <a16:colId xmlns:a16="http://schemas.microsoft.com/office/drawing/2014/main" val="3541184973"/>
                    </a:ext>
                  </a:extLst>
                </a:gridCol>
                <a:gridCol w="4913378">
                  <a:extLst>
                    <a:ext uri="{9D8B030D-6E8A-4147-A177-3AD203B41FA5}">
                      <a16:colId xmlns:a16="http://schemas.microsoft.com/office/drawing/2014/main" val="2955522244"/>
                    </a:ext>
                  </a:extLst>
                </a:gridCol>
              </a:tblGrid>
              <a:tr h="504825">
                <a:tc>
                  <a:txBody>
                    <a:bodyPr/>
                    <a:lstStyle/>
                    <a:p>
                      <a:pPr marL="0" marR="0" algn="ctr">
                        <a:lnSpc>
                          <a:spcPts val="1800"/>
                        </a:lnSpc>
                        <a:spcBef>
                          <a:spcPts val="0"/>
                        </a:spcBef>
                        <a:spcAft>
                          <a:spcPts val="1875"/>
                        </a:spcAft>
                      </a:pPr>
                      <a:r>
                        <a:rPr lang="en-US" sz="2400" b="1">
                          <a:solidFill>
                            <a:schemeClr val="tx1"/>
                          </a:solidFill>
                          <a:effectLst/>
                        </a:rPr>
                        <a:t>Toán tử</a:t>
                      </a:r>
                      <a:endParaRPr lang="en-US" sz="2400" b="1">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800"/>
                        </a:lnSpc>
                        <a:spcBef>
                          <a:spcPts val="0"/>
                        </a:spcBef>
                        <a:spcAft>
                          <a:spcPts val="1875"/>
                        </a:spcAft>
                      </a:pPr>
                      <a:r>
                        <a:rPr lang="en-US" sz="2400" b="1">
                          <a:solidFill>
                            <a:schemeClr val="tx1"/>
                          </a:solidFill>
                          <a:effectLst/>
                        </a:rPr>
                        <a:t>Mô tả</a:t>
                      </a:r>
                      <a:endParaRPr lang="en-US" sz="2400" b="1">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800"/>
                        </a:lnSpc>
                        <a:spcBef>
                          <a:spcPts val="0"/>
                        </a:spcBef>
                        <a:spcAft>
                          <a:spcPts val="1875"/>
                        </a:spcAft>
                      </a:pPr>
                      <a:r>
                        <a:rPr lang="en-US" sz="2400" b="1">
                          <a:solidFill>
                            <a:schemeClr val="tx1"/>
                          </a:solidFill>
                          <a:effectLst/>
                        </a:rPr>
                        <a:t>Ví dụ</a:t>
                      </a:r>
                      <a:endParaRPr lang="en-US" sz="2400" b="1">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1920941"/>
                  </a:ext>
                </a:extLst>
              </a:tr>
              <a:tr h="504825">
                <a:tc>
                  <a:txBody>
                    <a:bodyPr/>
                    <a:lstStyle/>
                    <a:p>
                      <a:pPr marL="0" marR="0" algn="ctr">
                        <a:lnSpc>
                          <a:spcPts val="1800"/>
                        </a:lnSpc>
                        <a:spcBef>
                          <a:spcPts val="0"/>
                        </a:spcBef>
                        <a:spcAft>
                          <a:spcPts val="1875"/>
                        </a:spcAft>
                      </a:pPr>
                      <a:r>
                        <a:rPr lang="en-US" sz="2400" b="0">
                          <a:solidFill>
                            <a:schemeClr val="tx1"/>
                          </a:solidFill>
                          <a:effectLst/>
                        </a:rPr>
                        <a:t> +</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 Cộng</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 12 + 4.9 =&gt; kết quả  16.9</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4761513"/>
                  </a:ext>
                </a:extLst>
              </a:tr>
              <a:tr h="504825">
                <a:tc>
                  <a:txBody>
                    <a:bodyPr/>
                    <a:lstStyle/>
                    <a:p>
                      <a:pPr marL="0" marR="0" algn="ctr">
                        <a:lnSpc>
                          <a:spcPts val="1800"/>
                        </a:lnSpc>
                        <a:spcBef>
                          <a:spcPts val="0"/>
                        </a:spcBef>
                        <a:spcAft>
                          <a:spcPts val="1875"/>
                        </a:spcAft>
                      </a:pPr>
                      <a:r>
                        <a:rPr lang="en-US" sz="2400" b="0">
                          <a:solidFill>
                            <a:schemeClr val="tx1"/>
                          </a:solidFill>
                          <a:effectLst/>
                        </a:rPr>
                        <a:t> –</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 Trừ</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 3.98 – 4 =&gt; kết quả  -0.02</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6153234"/>
                  </a:ext>
                </a:extLst>
              </a:tr>
              <a:tr h="504825">
                <a:tc>
                  <a:txBody>
                    <a:bodyPr/>
                    <a:lstStyle/>
                    <a:p>
                      <a:pPr marL="0" marR="0" algn="ctr">
                        <a:lnSpc>
                          <a:spcPts val="1800"/>
                        </a:lnSpc>
                        <a:spcBef>
                          <a:spcPts val="0"/>
                        </a:spcBef>
                        <a:spcAft>
                          <a:spcPts val="1875"/>
                        </a:spcAft>
                      </a:pPr>
                      <a:r>
                        <a:rPr lang="en-US" sz="2400" b="0">
                          <a:solidFill>
                            <a:schemeClr val="tx1"/>
                          </a:solidFill>
                          <a:effectLst/>
                        </a:rPr>
                        <a:t> *</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 Nhân</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 2 * 3.4 =&gt; kết quả 6.8</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7091777"/>
                  </a:ext>
                </a:extLst>
              </a:tr>
              <a:tr h="504825">
                <a:tc>
                  <a:txBody>
                    <a:bodyPr/>
                    <a:lstStyle/>
                    <a:p>
                      <a:pPr marL="0" marR="0" algn="ctr">
                        <a:lnSpc>
                          <a:spcPts val="1800"/>
                        </a:lnSpc>
                        <a:spcBef>
                          <a:spcPts val="0"/>
                        </a:spcBef>
                        <a:spcAft>
                          <a:spcPts val="1875"/>
                        </a:spcAft>
                      </a:pPr>
                      <a:r>
                        <a:rPr lang="en-US" sz="2400" b="0">
                          <a:solidFill>
                            <a:schemeClr val="tx1"/>
                          </a:solidFill>
                          <a:effectLst/>
                        </a:rPr>
                        <a:t> /</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 Chia</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 9 / 2 =&gt; kết quả 4.5</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8865542"/>
                  </a:ext>
                </a:extLst>
              </a:tr>
              <a:tr h="504825">
                <a:tc>
                  <a:txBody>
                    <a:bodyPr/>
                    <a:lstStyle/>
                    <a:p>
                      <a:pPr marL="0" marR="0" algn="ctr">
                        <a:lnSpc>
                          <a:spcPts val="1800"/>
                        </a:lnSpc>
                        <a:spcBef>
                          <a:spcPts val="0"/>
                        </a:spcBef>
                        <a:spcAft>
                          <a:spcPts val="1875"/>
                        </a:spcAft>
                      </a:pPr>
                      <a:r>
                        <a:rPr lang="en-US" sz="2400" b="0">
                          <a:solidFill>
                            <a:schemeClr val="tx1"/>
                          </a:solidFill>
                          <a:effectLst/>
                        </a:rPr>
                        <a:t> //</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Chia lấy phần nguyên</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 9 // 2 =&gt; kết quả 4</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17343596"/>
                  </a:ext>
                </a:extLst>
              </a:tr>
              <a:tr h="504825">
                <a:tc>
                  <a:txBody>
                    <a:bodyPr/>
                    <a:lstStyle/>
                    <a:p>
                      <a:pPr marL="0" marR="0" algn="ctr">
                        <a:lnSpc>
                          <a:spcPts val="1800"/>
                        </a:lnSpc>
                        <a:spcBef>
                          <a:spcPts val="0"/>
                        </a:spcBef>
                        <a:spcAft>
                          <a:spcPts val="1875"/>
                        </a:spcAft>
                      </a:pPr>
                      <a:r>
                        <a:rPr lang="en-US" sz="2400" b="0">
                          <a:solidFill>
                            <a:schemeClr val="tx1"/>
                          </a:solidFill>
                          <a:effectLst/>
                        </a:rPr>
                        <a:t> %</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 Chia lấy phần dư</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 9%2 =&gt;kết quả 1</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8011105"/>
                  </a:ext>
                </a:extLst>
              </a:tr>
              <a:tr h="504825">
                <a:tc>
                  <a:txBody>
                    <a:bodyPr/>
                    <a:lstStyle/>
                    <a:p>
                      <a:pPr marL="0" marR="0" algn="ctr">
                        <a:lnSpc>
                          <a:spcPts val="1800"/>
                        </a:lnSpc>
                        <a:spcBef>
                          <a:spcPts val="0"/>
                        </a:spcBef>
                        <a:spcAft>
                          <a:spcPts val="1875"/>
                        </a:spcAft>
                      </a:pPr>
                      <a:r>
                        <a:rPr lang="en-US" sz="2400" b="0">
                          <a:solidFill>
                            <a:schemeClr val="tx1"/>
                          </a:solidFill>
                          <a:effectLst/>
                        </a:rPr>
                        <a:t> **</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 Lũy thừa</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0">
                          <a:solidFill>
                            <a:schemeClr val="tx1"/>
                          </a:solidFill>
                          <a:effectLst/>
                        </a:rPr>
                        <a:t> 3**4=&gt;kết quả 81</a:t>
                      </a:r>
                      <a:endParaRPr lang="en-US" sz="2400" b="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122834" marR="122834" marT="39624" marB="3962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6614196"/>
                  </a:ext>
                </a:extLst>
              </a:tr>
            </a:tbl>
          </a:graphicData>
        </a:graphic>
      </p:graphicFrame>
    </p:spTree>
    <p:extLst>
      <p:ext uri="{BB962C8B-B14F-4D97-AF65-F5344CB8AC3E}">
        <p14:creationId xmlns:p14="http://schemas.microsoft.com/office/powerpoint/2010/main" val="197157085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629400" cy="508000"/>
            <a:chOff x="789624" y="1191463"/>
            <a:chExt cx="6629400" cy="508000"/>
          </a:xfrm>
        </p:grpSpPr>
        <p:sp>
          <p:nvSpPr>
            <p:cNvPr id="3" name="AutoShape 52"/>
            <p:cNvSpPr>
              <a:spLocks noChangeArrowheads="1"/>
            </p:cNvSpPr>
            <p:nvPr/>
          </p:nvSpPr>
          <p:spPr bwMode="gray">
            <a:xfrm>
              <a:off x="990600" y="1191463"/>
              <a:ext cx="64284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marL="514350" lvl="0" indent="-514350" algn="just">
                <a:lnSpc>
                  <a:spcPct val="90000"/>
                </a:lnSpc>
                <a:spcBef>
                  <a:spcPts val="1000"/>
                </a:spcBef>
                <a:buClr>
                  <a:srgbClr val="215D9F"/>
                </a:buClr>
                <a:buFont typeface="+mj-lt"/>
                <a:buAutoNum type="arabicPeriod" startAt="2"/>
              </a:pPr>
              <a:r>
                <a:rPr lang="vi-VN" sz="2800" b="1">
                  <a:solidFill>
                    <a:prstClr val="black"/>
                  </a:solidFill>
                  <a:latin typeface="Cambria" panose="02040503050406030204" pitchFamily="18" charset="0"/>
                </a:rPr>
                <a:t>Toán tử gán</a:t>
              </a: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5</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lnSpc>
                <a:spcPct val="90000"/>
              </a:lnSpc>
              <a:spcBef>
                <a:spcPts val="1000"/>
              </a:spcBef>
              <a:buClr>
                <a:srgbClr val="215D9F"/>
              </a:buClr>
              <a:buNone/>
            </a:pPr>
            <a:endParaRPr lang="vi-VN" sz="2800">
              <a:solidFill>
                <a:prstClr val="black"/>
              </a:solidFill>
              <a:latin typeface="Cambria" panose="02040503050406030204" pitchFamily="18" charset="0"/>
            </a:endParaRPr>
          </a:p>
        </p:txBody>
      </p:sp>
      <p:graphicFrame>
        <p:nvGraphicFramePr>
          <p:cNvPr id="8" name="Table 7">
            <a:extLst>
              <a:ext uri="{FF2B5EF4-FFF2-40B4-BE49-F238E27FC236}">
                <a16:creationId xmlns:a16="http://schemas.microsoft.com/office/drawing/2014/main" id="{ABED1B59-D609-48D6-B92B-EB2A66DD90AD}"/>
              </a:ext>
            </a:extLst>
          </p:cNvPr>
          <p:cNvGraphicFramePr>
            <a:graphicFrameLocks noGrp="1"/>
          </p:cNvGraphicFramePr>
          <p:nvPr>
            <p:extLst>
              <p:ext uri="{D42A27DB-BD31-4B8C-83A1-F6EECF244321}">
                <p14:modId xmlns:p14="http://schemas.microsoft.com/office/powerpoint/2010/main" val="3718631363"/>
              </p:ext>
            </p:extLst>
          </p:nvPr>
        </p:nvGraphicFramePr>
        <p:xfrm>
          <a:off x="457200" y="1124652"/>
          <a:ext cx="11277599" cy="4774324"/>
        </p:xfrm>
        <a:graphic>
          <a:graphicData uri="http://schemas.openxmlformats.org/drawingml/2006/table">
            <a:tbl>
              <a:tblPr firstRow="1" firstCol="1" bandRow="1">
                <a:tableStyleId>{1FECB4D8-DB02-4DC6-A0A2-4F2EBAE1DC90}</a:tableStyleId>
              </a:tblPr>
              <a:tblGrid>
                <a:gridCol w="1295400">
                  <a:extLst>
                    <a:ext uri="{9D8B030D-6E8A-4147-A177-3AD203B41FA5}">
                      <a16:colId xmlns:a16="http://schemas.microsoft.com/office/drawing/2014/main" val="108613731"/>
                    </a:ext>
                  </a:extLst>
                </a:gridCol>
                <a:gridCol w="4991247">
                  <a:extLst>
                    <a:ext uri="{9D8B030D-6E8A-4147-A177-3AD203B41FA5}">
                      <a16:colId xmlns:a16="http://schemas.microsoft.com/office/drawing/2014/main" val="3188897363"/>
                    </a:ext>
                  </a:extLst>
                </a:gridCol>
                <a:gridCol w="2019153">
                  <a:extLst>
                    <a:ext uri="{9D8B030D-6E8A-4147-A177-3AD203B41FA5}">
                      <a16:colId xmlns:a16="http://schemas.microsoft.com/office/drawing/2014/main" val="828429648"/>
                    </a:ext>
                  </a:extLst>
                </a:gridCol>
                <a:gridCol w="2971799">
                  <a:extLst>
                    <a:ext uri="{9D8B030D-6E8A-4147-A177-3AD203B41FA5}">
                      <a16:colId xmlns:a16="http://schemas.microsoft.com/office/drawing/2014/main" val="3599990734"/>
                    </a:ext>
                  </a:extLst>
                </a:gridCol>
              </a:tblGrid>
              <a:tr h="627948">
                <a:tc>
                  <a:txBody>
                    <a:bodyPr/>
                    <a:lstStyle/>
                    <a:p>
                      <a:pPr marL="0" marR="0">
                        <a:lnSpc>
                          <a:spcPts val="1800"/>
                        </a:lnSpc>
                        <a:spcBef>
                          <a:spcPts val="0"/>
                        </a:spcBef>
                        <a:spcAft>
                          <a:spcPts val="1875"/>
                        </a:spcAft>
                      </a:pPr>
                      <a:r>
                        <a:rPr lang="en-US" sz="2400" b="1">
                          <a:solidFill>
                            <a:schemeClr val="tx1"/>
                          </a:solidFill>
                          <a:effectLst/>
                        </a:rPr>
                        <a:t>Toán tử</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1">
                          <a:solidFill>
                            <a:schemeClr val="tx1"/>
                          </a:solidFill>
                          <a:effectLst/>
                        </a:rPr>
                        <a:t>Mô tả</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1">
                          <a:solidFill>
                            <a:schemeClr val="tx1"/>
                          </a:solidFill>
                          <a:effectLst/>
                        </a:rPr>
                        <a:t>Ví dụ</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1">
                          <a:solidFill>
                            <a:schemeClr val="tx1"/>
                          </a:solidFill>
                          <a:effectLst/>
                        </a:rPr>
                        <a:t>Tương đương với</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9080471"/>
                  </a:ext>
                </a:extLst>
              </a:tr>
              <a:tr h="685800">
                <a:tc>
                  <a:txBody>
                    <a:bodyPr/>
                    <a:lstStyle/>
                    <a:p>
                      <a:pPr marL="0" marR="0" algn="ctr">
                        <a:lnSpc>
                          <a:spcPct val="100000"/>
                        </a:lnSpc>
                        <a:spcBef>
                          <a:spcPts val="0"/>
                        </a:spcBef>
                        <a:spcAft>
                          <a:spcPts val="0"/>
                        </a:spcAft>
                      </a:pPr>
                      <a:r>
                        <a:rPr lang="en-US" sz="2400">
                          <a:solidFill>
                            <a:schemeClr val="tx1"/>
                          </a:solidFill>
                          <a:effectLst/>
                        </a:rPr>
                        <a:t> =</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5563" marR="0" indent="0">
                        <a:lnSpc>
                          <a:spcPct val="100000"/>
                        </a:lnSpc>
                        <a:spcBef>
                          <a:spcPts val="0"/>
                        </a:spcBef>
                        <a:spcAft>
                          <a:spcPts val="0"/>
                        </a:spcAft>
                      </a:pPr>
                      <a:r>
                        <a:rPr lang="en-US" sz="2400">
                          <a:solidFill>
                            <a:schemeClr val="tx1"/>
                          </a:solidFill>
                          <a:effectLst/>
                        </a:rPr>
                        <a:t>Phép gán giá trị bên phải cho biến bên trái dấu bằng</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marR="0" indent="0">
                        <a:lnSpc>
                          <a:spcPct val="100000"/>
                        </a:lnSpc>
                        <a:spcBef>
                          <a:spcPts val="0"/>
                        </a:spcBef>
                        <a:spcAft>
                          <a:spcPts val="0"/>
                        </a:spcAft>
                      </a:pPr>
                      <a:r>
                        <a:rPr lang="en-US" sz="2400">
                          <a:solidFill>
                            <a:schemeClr val="tx1"/>
                          </a:solidFill>
                          <a:effectLst/>
                        </a:rPr>
                        <a:t>x=5</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spcBef>
                          <a:spcPts val="0"/>
                        </a:spcBef>
                        <a:spcAft>
                          <a:spcPts val="0"/>
                        </a:spcAft>
                      </a:pPr>
                      <a:endParaRPr lang="en-US" sz="2400">
                        <a:solidFill>
                          <a:schemeClr val="tx1"/>
                        </a:solidFill>
                        <a:effectLst/>
                        <a:latin typeface="Cambria" panose="02040503050406030204" pitchFamily="18"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1717586"/>
                  </a:ext>
                </a:extLst>
              </a:tr>
              <a:tr h="681714">
                <a:tc>
                  <a:txBody>
                    <a:bodyPr/>
                    <a:lstStyle/>
                    <a:p>
                      <a:pPr marL="0" marR="0" algn="ctr">
                        <a:lnSpc>
                          <a:spcPct val="100000"/>
                        </a:lnSpc>
                        <a:spcBef>
                          <a:spcPts val="0"/>
                        </a:spcBef>
                        <a:spcAft>
                          <a:spcPts val="0"/>
                        </a:spcAft>
                      </a:pPr>
                      <a:r>
                        <a:rPr lang="en-US" sz="2400">
                          <a:solidFill>
                            <a:schemeClr val="tx1"/>
                          </a:solidFill>
                          <a:effectLst/>
                        </a:rPr>
                        <a:t> +=</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r>
                        <a:rPr lang="en-US" sz="2400">
                          <a:solidFill>
                            <a:schemeClr val="tx1"/>
                          </a:solidFill>
                          <a:effectLst/>
                        </a:rPr>
                        <a:t> Cộng và gán</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marR="0" indent="0">
                        <a:lnSpc>
                          <a:spcPct val="100000"/>
                        </a:lnSpc>
                        <a:spcBef>
                          <a:spcPts val="0"/>
                        </a:spcBef>
                        <a:spcAft>
                          <a:spcPts val="0"/>
                        </a:spcAft>
                      </a:pPr>
                      <a:r>
                        <a:rPr lang="en-US" sz="2400">
                          <a:solidFill>
                            <a:schemeClr val="tx1"/>
                          </a:solidFill>
                          <a:effectLst/>
                        </a:rPr>
                        <a:t>x=2</a:t>
                      </a:r>
                    </a:p>
                    <a:p>
                      <a:pPr marL="111125" marR="0" indent="0">
                        <a:lnSpc>
                          <a:spcPct val="100000"/>
                        </a:lnSpc>
                        <a:spcBef>
                          <a:spcPts val="0"/>
                        </a:spcBef>
                        <a:spcAft>
                          <a:spcPts val="0"/>
                        </a:spcAft>
                      </a:pPr>
                      <a:r>
                        <a:rPr lang="en-US" sz="2400">
                          <a:solidFill>
                            <a:schemeClr val="tx1"/>
                          </a:solidFill>
                          <a:effectLst/>
                        </a:rPr>
                        <a:t>x+=5</a:t>
                      </a:r>
                    </a:p>
                    <a:p>
                      <a:pPr marL="111125" marR="0" indent="0">
                        <a:lnSpc>
                          <a:spcPct val="100000"/>
                        </a:lnSpc>
                        <a:spcBef>
                          <a:spcPts val="0"/>
                        </a:spcBef>
                        <a:spcAft>
                          <a:spcPts val="0"/>
                        </a:spcAft>
                      </a:pPr>
                      <a:r>
                        <a:rPr lang="en-US" sz="2400">
                          <a:solidFill>
                            <a:schemeClr val="tx1"/>
                          </a:solidFill>
                          <a:effectLst/>
                        </a:rPr>
                        <a:t>==&gt;x=7</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r>
                        <a:rPr lang="en-US" sz="2400">
                          <a:solidFill>
                            <a:schemeClr val="tx1"/>
                          </a:solidFill>
                          <a:effectLst/>
                        </a:rPr>
                        <a:t> x=x+5</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132460"/>
                  </a:ext>
                </a:extLst>
              </a:tr>
              <a:tr h="584326">
                <a:tc>
                  <a:txBody>
                    <a:bodyPr/>
                    <a:lstStyle/>
                    <a:p>
                      <a:pPr marL="0" marR="0" algn="ctr">
                        <a:lnSpc>
                          <a:spcPct val="100000"/>
                        </a:lnSpc>
                        <a:spcBef>
                          <a:spcPts val="0"/>
                        </a:spcBef>
                        <a:spcAft>
                          <a:spcPts val="0"/>
                        </a:spcAft>
                      </a:pPr>
                      <a:r>
                        <a:rPr lang="en-US" sz="2400">
                          <a:solidFill>
                            <a:schemeClr val="tx1"/>
                          </a:solidFill>
                          <a:effectLst/>
                        </a:rPr>
                        <a:t> -=</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r>
                        <a:rPr lang="en-US" sz="2400">
                          <a:solidFill>
                            <a:schemeClr val="tx1"/>
                          </a:solidFill>
                          <a:effectLst/>
                        </a:rPr>
                        <a:t> Trừ và gán</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marR="0" indent="0">
                        <a:lnSpc>
                          <a:spcPct val="100000"/>
                        </a:lnSpc>
                        <a:spcBef>
                          <a:spcPts val="0"/>
                        </a:spcBef>
                        <a:spcAft>
                          <a:spcPts val="0"/>
                        </a:spcAft>
                      </a:pPr>
                      <a:r>
                        <a:rPr lang="en-US" sz="2400">
                          <a:solidFill>
                            <a:schemeClr val="tx1"/>
                          </a:solidFill>
                          <a:effectLst/>
                        </a:rPr>
                        <a:t>x=2</a:t>
                      </a:r>
                    </a:p>
                    <a:p>
                      <a:pPr marL="111125" marR="0" indent="0">
                        <a:lnSpc>
                          <a:spcPct val="100000"/>
                        </a:lnSpc>
                        <a:spcBef>
                          <a:spcPts val="0"/>
                        </a:spcBef>
                        <a:spcAft>
                          <a:spcPts val="0"/>
                        </a:spcAft>
                      </a:pPr>
                      <a:r>
                        <a:rPr lang="en-US" sz="2400">
                          <a:solidFill>
                            <a:schemeClr val="tx1"/>
                          </a:solidFill>
                          <a:effectLst/>
                        </a:rPr>
                        <a:t>x-=5</a:t>
                      </a:r>
                    </a:p>
                    <a:p>
                      <a:pPr marL="111125" marR="0" indent="0">
                        <a:lnSpc>
                          <a:spcPct val="100000"/>
                        </a:lnSpc>
                        <a:spcBef>
                          <a:spcPts val="0"/>
                        </a:spcBef>
                        <a:spcAft>
                          <a:spcPts val="0"/>
                        </a:spcAft>
                      </a:pPr>
                      <a:r>
                        <a:rPr lang="en-US" sz="2400">
                          <a:solidFill>
                            <a:schemeClr val="tx1"/>
                          </a:solidFill>
                          <a:effectLst/>
                        </a:rPr>
                        <a:t>==&gt;x=-3</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r>
                        <a:rPr lang="en-US" sz="2400">
                          <a:solidFill>
                            <a:schemeClr val="tx1"/>
                          </a:solidFill>
                          <a:effectLst/>
                        </a:rPr>
                        <a:t> x=x-5</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0843877"/>
                  </a:ext>
                </a:extLst>
              </a:tr>
              <a:tr h="584326">
                <a:tc>
                  <a:txBody>
                    <a:bodyPr/>
                    <a:lstStyle/>
                    <a:p>
                      <a:pPr marL="0" marR="0" algn="ctr">
                        <a:lnSpc>
                          <a:spcPct val="100000"/>
                        </a:lnSpc>
                        <a:spcBef>
                          <a:spcPts val="0"/>
                        </a:spcBef>
                        <a:spcAft>
                          <a:spcPts val="0"/>
                        </a:spcAft>
                      </a:pPr>
                      <a:r>
                        <a:rPr lang="en-US" sz="2400">
                          <a:solidFill>
                            <a:schemeClr val="tx1"/>
                          </a:solidFill>
                          <a:effectLst/>
                        </a:rPr>
                        <a:t> *=</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r>
                        <a:rPr lang="en-US" sz="2400">
                          <a:solidFill>
                            <a:schemeClr val="tx1"/>
                          </a:solidFill>
                          <a:effectLst/>
                        </a:rPr>
                        <a:t> Nhân và gán</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marR="0" indent="0">
                        <a:lnSpc>
                          <a:spcPct val="100000"/>
                        </a:lnSpc>
                        <a:spcBef>
                          <a:spcPts val="0"/>
                        </a:spcBef>
                        <a:spcAft>
                          <a:spcPts val="0"/>
                        </a:spcAft>
                      </a:pPr>
                      <a:r>
                        <a:rPr lang="en-US" sz="2400">
                          <a:solidFill>
                            <a:schemeClr val="tx1"/>
                          </a:solidFill>
                          <a:effectLst/>
                        </a:rPr>
                        <a:t>x=2</a:t>
                      </a:r>
                    </a:p>
                    <a:p>
                      <a:pPr marL="111125" marR="0" indent="0">
                        <a:lnSpc>
                          <a:spcPct val="100000"/>
                        </a:lnSpc>
                        <a:spcBef>
                          <a:spcPts val="0"/>
                        </a:spcBef>
                        <a:spcAft>
                          <a:spcPts val="0"/>
                        </a:spcAft>
                      </a:pPr>
                      <a:r>
                        <a:rPr lang="en-US" sz="2400">
                          <a:solidFill>
                            <a:schemeClr val="tx1"/>
                          </a:solidFill>
                          <a:effectLst/>
                        </a:rPr>
                        <a:t>x*=5</a:t>
                      </a:r>
                      <a:br>
                        <a:rPr lang="en-US" sz="2400">
                          <a:solidFill>
                            <a:schemeClr val="tx1"/>
                          </a:solidFill>
                          <a:effectLst/>
                        </a:rPr>
                      </a:br>
                      <a:r>
                        <a:rPr lang="en-US" sz="2400">
                          <a:solidFill>
                            <a:schemeClr val="tx1"/>
                          </a:solidFill>
                          <a:effectLst/>
                        </a:rPr>
                        <a:t>==&gt;x=10</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r>
                        <a:rPr lang="en-US" sz="2400">
                          <a:solidFill>
                            <a:schemeClr val="tx1"/>
                          </a:solidFill>
                          <a:effectLst/>
                        </a:rPr>
                        <a:t> x=x*5</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7276245"/>
                  </a:ext>
                </a:extLst>
              </a:tr>
            </a:tbl>
          </a:graphicData>
        </a:graphic>
      </p:graphicFrame>
    </p:spTree>
    <p:extLst>
      <p:ext uri="{BB962C8B-B14F-4D97-AF65-F5344CB8AC3E}">
        <p14:creationId xmlns:p14="http://schemas.microsoft.com/office/powerpoint/2010/main" val="2975920159"/>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629400" cy="508000"/>
            <a:chOff x="789624" y="1191463"/>
            <a:chExt cx="6629400" cy="508000"/>
          </a:xfrm>
        </p:grpSpPr>
        <p:sp>
          <p:nvSpPr>
            <p:cNvPr id="3" name="AutoShape 52"/>
            <p:cNvSpPr>
              <a:spLocks noChangeArrowheads="1"/>
            </p:cNvSpPr>
            <p:nvPr/>
          </p:nvSpPr>
          <p:spPr bwMode="gray">
            <a:xfrm>
              <a:off x="990600" y="1191463"/>
              <a:ext cx="64284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marL="514350" lvl="0" indent="-514350" algn="just">
                <a:lnSpc>
                  <a:spcPct val="90000"/>
                </a:lnSpc>
                <a:spcBef>
                  <a:spcPts val="1000"/>
                </a:spcBef>
                <a:buClr>
                  <a:srgbClr val="215D9F"/>
                </a:buClr>
                <a:buFont typeface="+mj-lt"/>
                <a:buAutoNum type="arabicPeriod" startAt="2"/>
              </a:pPr>
              <a:r>
                <a:rPr lang="vi-VN" sz="2800" b="1">
                  <a:solidFill>
                    <a:prstClr val="black"/>
                  </a:solidFill>
                  <a:latin typeface="Cambria" panose="02040503050406030204" pitchFamily="18" charset="0"/>
                </a:rPr>
                <a:t>Toán tử gán</a:t>
              </a: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6</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lnSpc>
                <a:spcPct val="90000"/>
              </a:lnSpc>
              <a:spcBef>
                <a:spcPts val="1000"/>
              </a:spcBef>
              <a:buClr>
                <a:srgbClr val="215D9F"/>
              </a:buClr>
              <a:buNone/>
            </a:pPr>
            <a:endParaRPr lang="vi-VN" sz="2800">
              <a:solidFill>
                <a:prstClr val="black"/>
              </a:solidFill>
              <a:latin typeface="Cambria" panose="02040503050406030204" pitchFamily="18" charset="0"/>
            </a:endParaRPr>
          </a:p>
        </p:txBody>
      </p:sp>
      <p:graphicFrame>
        <p:nvGraphicFramePr>
          <p:cNvPr id="8" name="Table 7">
            <a:extLst>
              <a:ext uri="{FF2B5EF4-FFF2-40B4-BE49-F238E27FC236}">
                <a16:creationId xmlns:a16="http://schemas.microsoft.com/office/drawing/2014/main" id="{ABED1B59-D609-48D6-B92B-EB2A66DD90AD}"/>
              </a:ext>
            </a:extLst>
          </p:cNvPr>
          <p:cNvGraphicFramePr>
            <a:graphicFrameLocks noGrp="1"/>
          </p:cNvGraphicFramePr>
          <p:nvPr>
            <p:extLst>
              <p:ext uri="{D42A27DB-BD31-4B8C-83A1-F6EECF244321}">
                <p14:modId xmlns:p14="http://schemas.microsoft.com/office/powerpoint/2010/main" val="1041741659"/>
              </p:ext>
            </p:extLst>
          </p:nvPr>
        </p:nvGraphicFramePr>
        <p:xfrm>
          <a:off x="457200" y="1059347"/>
          <a:ext cx="11277600" cy="4402915"/>
        </p:xfrm>
        <a:graphic>
          <a:graphicData uri="http://schemas.openxmlformats.org/drawingml/2006/table">
            <a:tbl>
              <a:tblPr firstRow="1" firstCol="1" bandRow="1">
                <a:tableStyleId>{1FECB4D8-DB02-4DC6-A0A2-4F2EBAE1DC90}</a:tableStyleId>
              </a:tblPr>
              <a:tblGrid>
                <a:gridCol w="1202944">
                  <a:extLst>
                    <a:ext uri="{9D8B030D-6E8A-4147-A177-3AD203B41FA5}">
                      <a16:colId xmlns:a16="http://schemas.microsoft.com/office/drawing/2014/main" val="108613731"/>
                    </a:ext>
                  </a:extLst>
                </a:gridCol>
                <a:gridCol w="3608832">
                  <a:extLst>
                    <a:ext uri="{9D8B030D-6E8A-4147-A177-3AD203B41FA5}">
                      <a16:colId xmlns:a16="http://schemas.microsoft.com/office/drawing/2014/main" val="3188897363"/>
                    </a:ext>
                  </a:extLst>
                </a:gridCol>
                <a:gridCol w="3458464">
                  <a:extLst>
                    <a:ext uri="{9D8B030D-6E8A-4147-A177-3AD203B41FA5}">
                      <a16:colId xmlns:a16="http://schemas.microsoft.com/office/drawing/2014/main" val="828429648"/>
                    </a:ext>
                  </a:extLst>
                </a:gridCol>
                <a:gridCol w="3007360">
                  <a:extLst>
                    <a:ext uri="{9D8B030D-6E8A-4147-A177-3AD203B41FA5}">
                      <a16:colId xmlns:a16="http://schemas.microsoft.com/office/drawing/2014/main" val="3599990734"/>
                    </a:ext>
                  </a:extLst>
                </a:gridCol>
              </a:tblGrid>
              <a:tr h="538731">
                <a:tc>
                  <a:txBody>
                    <a:bodyPr/>
                    <a:lstStyle/>
                    <a:p>
                      <a:pPr marL="0" marR="0">
                        <a:lnSpc>
                          <a:spcPts val="1800"/>
                        </a:lnSpc>
                        <a:spcBef>
                          <a:spcPts val="0"/>
                        </a:spcBef>
                        <a:spcAft>
                          <a:spcPts val="1875"/>
                        </a:spcAft>
                      </a:pPr>
                      <a:r>
                        <a:rPr lang="en-US" sz="2400" b="1">
                          <a:solidFill>
                            <a:schemeClr val="tx1"/>
                          </a:solidFill>
                          <a:effectLst/>
                        </a:rPr>
                        <a:t>Toán tử</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1">
                          <a:solidFill>
                            <a:schemeClr val="tx1"/>
                          </a:solidFill>
                          <a:effectLst/>
                        </a:rPr>
                        <a:t>Mô tả</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1">
                          <a:solidFill>
                            <a:schemeClr val="tx1"/>
                          </a:solidFill>
                          <a:effectLst/>
                        </a:rPr>
                        <a:t>Ví dụ</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1">
                          <a:solidFill>
                            <a:schemeClr val="tx1"/>
                          </a:solidFill>
                          <a:effectLst/>
                        </a:rPr>
                        <a:t>Tương đương với</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9080471"/>
                  </a:ext>
                </a:extLst>
              </a:tr>
              <a:tr h="903882">
                <a:tc>
                  <a:txBody>
                    <a:bodyPr/>
                    <a:lstStyle/>
                    <a:p>
                      <a:pPr marL="0" marR="0" algn="ctr">
                        <a:lnSpc>
                          <a:spcPts val="1800"/>
                        </a:lnSpc>
                        <a:spcBef>
                          <a:spcPts val="0"/>
                        </a:spcBef>
                        <a:spcAft>
                          <a:spcPts val="0"/>
                        </a:spcAft>
                      </a:pPr>
                      <a:r>
                        <a:rPr lang="en-US" sz="2400">
                          <a:solidFill>
                            <a:schemeClr val="tx1"/>
                          </a:solidFill>
                          <a:effectLst/>
                        </a:rPr>
                        <a:t> /=</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0"/>
                        </a:spcAft>
                      </a:pPr>
                      <a:r>
                        <a:rPr lang="en-US" sz="2400">
                          <a:solidFill>
                            <a:schemeClr val="tx1"/>
                          </a:solidFill>
                          <a:effectLst/>
                        </a:rPr>
                        <a:t> Chia và gán</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0"/>
                        </a:spcAft>
                      </a:pPr>
                      <a:r>
                        <a:rPr lang="en-US" sz="2400">
                          <a:solidFill>
                            <a:schemeClr val="tx1"/>
                          </a:solidFill>
                          <a:effectLst/>
                        </a:rPr>
                        <a:t>x=7</a:t>
                      </a:r>
                    </a:p>
                    <a:p>
                      <a:pPr marL="0" marR="0">
                        <a:lnSpc>
                          <a:spcPts val="1800"/>
                        </a:lnSpc>
                        <a:spcBef>
                          <a:spcPts val="1800"/>
                        </a:spcBef>
                        <a:spcAft>
                          <a:spcPts val="1800"/>
                        </a:spcAft>
                      </a:pPr>
                      <a:r>
                        <a:rPr lang="en-US" sz="2400">
                          <a:solidFill>
                            <a:schemeClr val="tx1"/>
                          </a:solidFill>
                          <a:effectLst/>
                        </a:rPr>
                        <a:t>x/=5</a:t>
                      </a:r>
                      <a:br>
                        <a:rPr lang="en-US" sz="2400">
                          <a:solidFill>
                            <a:schemeClr val="tx1"/>
                          </a:solidFill>
                          <a:effectLst/>
                        </a:rPr>
                      </a:br>
                      <a:r>
                        <a:rPr lang="en-US" sz="2400">
                          <a:solidFill>
                            <a:schemeClr val="tx1"/>
                          </a:solidFill>
                          <a:effectLst/>
                        </a:rPr>
                        <a:t>==&gt;x=1.4</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0"/>
                        </a:spcAft>
                      </a:pPr>
                      <a:r>
                        <a:rPr lang="en-US" sz="2400">
                          <a:solidFill>
                            <a:schemeClr val="tx1"/>
                          </a:solidFill>
                          <a:effectLst/>
                        </a:rPr>
                        <a:t> x=x/5</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1190516"/>
                  </a:ext>
                </a:extLst>
              </a:tr>
              <a:tr h="903882">
                <a:tc>
                  <a:txBody>
                    <a:bodyPr/>
                    <a:lstStyle/>
                    <a:p>
                      <a:pPr marL="0" marR="0" algn="ctr">
                        <a:lnSpc>
                          <a:spcPts val="1800"/>
                        </a:lnSpc>
                        <a:spcBef>
                          <a:spcPts val="0"/>
                        </a:spcBef>
                        <a:spcAft>
                          <a:spcPts val="0"/>
                        </a:spcAft>
                      </a:pPr>
                      <a:r>
                        <a:rPr lang="en-US" sz="2400">
                          <a:solidFill>
                            <a:schemeClr val="tx1"/>
                          </a:solidFill>
                          <a:effectLst/>
                        </a:rPr>
                        <a:t> //=</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0"/>
                        </a:spcAft>
                      </a:pPr>
                      <a:r>
                        <a:rPr lang="en-US" sz="2400">
                          <a:solidFill>
                            <a:schemeClr val="tx1"/>
                          </a:solidFill>
                          <a:effectLst/>
                        </a:rPr>
                        <a:t> Chia và gán (lấy nguyên)</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0"/>
                        </a:spcAft>
                      </a:pPr>
                      <a:r>
                        <a:rPr lang="en-US" sz="2400">
                          <a:solidFill>
                            <a:schemeClr val="tx1"/>
                          </a:solidFill>
                          <a:effectLst/>
                        </a:rPr>
                        <a:t>x=7</a:t>
                      </a:r>
                    </a:p>
                    <a:p>
                      <a:pPr marL="0" marR="0">
                        <a:lnSpc>
                          <a:spcPts val="1800"/>
                        </a:lnSpc>
                        <a:spcBef>
                          <a:spcPts val="1800"/>
                        </a:spcBef>
                        <a:spcAft>
                          <a:spcPts val="1800"/>
                        </a:spcAft>
                      </a:pPr>
                      <a:r>
                        <a:rPr lang="en-US" sz="2400">
                          <a:solidFill>
                            <a:schemeClr val="tx1"/>
                          </a:solidFill>
                          <a:effectLst/>
                        </a:rPr>
                        <a:t>x//=5</a:t>
                      </a:r>
                      <a:br>
                        <a:rPr lang="en-US" sz="2400">
                          <a:solidFill>
                            <a:schemeClr val="tx1"/>
                          </a:solidFill>
                          <a:effectLst/>
                        </a:rPr>
                      </a:br>
                      <a:r>
                        <a:rPr lang="en-US" sz="2400">
                          <a:solidFill>
                            <a:schemeClr val="tx1"/>
                          </a:solidFill>
                          <a:effectLst/>
                        </a:rPr>
                        <a:t>==&gt;x=1</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0"/>
                        </a:spcAft>
                      </a:pPr>
                      <a:r>
                        <a:rPr lang="en-US" sz="2400">
                          <a:solidFill>
                            <a:schemeClr val="tx1"/>
                          </a:solidFill>
                          <a:effectLst/>
                        </a:rPr>
                        <a:t> x=x//5</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4811912"/>
                  </a:ext>
                </a:extLst>
              </a:tr>
              <a:tr h="903882">
                <a:tc>
                  <a:txBody>
                    <a:bodyPr/>
                    <a:lstStyle/>
                    <a:p>
                      <a:pPr marL="0" marR="0" algn="ctr">
                        <a:lnSpc>
                          <a:spcPts val="1800"/>
                        </a:lnSpc>
                        <a:spcBef>
                          <a:spcPts val="0"/>
                        </a:spcBef>
                        <a:spcAft>
                          <a:spcPts val="0"/>
                        </a:spcAft>
                      </a:pPr>
                      <a:r>
                        <a:rPr lang="en-US" sz="2400">
                          <a:solidFill>
                            <a:schemeClr val="tx1"/>
                          </a:solidFill>
                          <a:effectLst/>
                        </a:rPr>
                        <a:t>%=</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0"/>
                        </a:spcAft>
                      </a:pPr>
                      <a:r>
                        <a:rPr lang="en-US" sz="2400">
                          <a:solidFill>
                            <a:schemeClr val="tx1"/>
                          </a:solidFill>
                          <a:effectLst/>
                        </a:rPr>
                        <a:t> Chia lấy dư</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0"/>
                        </a:spcAft>
                      </a:pPr>
                      <a:r>
                        <a:rPr lang="en-US" sz="2400">
                          <a:solidFill>
                            <a:schemeClr val="tx1"/>
                          </a:solidFill>
                          <a:effectLst/>
                        </a:rPr>
                        <a:t> x=7</a:t>
                      </a:r>
                    </a:p>
                    <a:p>
                      <a:pPr marL="0" marR="0">
                        <a:lnSpc>
                          <a:spcPts val="1800"/>
                        </a:lnSpc>
                        <a:spcBef>
                          <a:spcPts val="1800"/>
                        </a:spcBef>
                        <a:spcAft>
                          <a:spcPts val="1800"/>
                        </a:spcAft>
                      </a:pPr>
                      <a:r>
                        <a:rPr lang="en-US" sz="2400">
                          <a:solidFill>
                            <a:schemeClr val="tx1"/>
                          </a:solidFill>
                          <a:effectLst/>
                        </a:rPr>
                        <a:t>x%=5</a:t>
                      </a:r>
                      <a:br>
                        <a:rPr lang="en-US" sz="2400">
                          <a:solidFill>
                            <a:schemeClr val="tx1"/>
                          </a:solidFill>
                          <a:effectLst/>
                        </a:rPr>
                      </a:br>
                      <a:r>
                        <a:rPr lang="en-US" sz="2400">
                          <a:solidFill>
                            <a:schemeClr val="tx1"/>
                          </a:solidFill>
                          <a:effectLst/>
                        </a:rPr>
                        <a:t>==&gt;x=2</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0"/>
                        </a:spcAft>
                      </a:pPr>
                      <a:r>
                        <a:rPr lang="en-US" sz="2400">
                          <a:solidFill>
                            <a:schemeClr val="tx1"/>
                          </a:solidFill>
                          <a:effectLst/>
                        </a:rPr>
                        <a:t>x=x%5</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9879150"/>
                  </a:ext>
                </a:extLst>
              </a:tr>
              <a:tr h="903882">
                <a:tc>
                  <a:txBody>
                    <a:bodyPr/>
                    <a:lstStyle/>
                    <a:p>
                      <a:pPr marL="0" marR="0" algn="ctr">
                        <a:lnSpc>
                          <a:spcPts val="1800"/>
                        </a:lnSpc>
                        <a:spcBef>
                          <a:spcPts val="0"/>
                        </a:spcBef>
                        <a:spcAft>
                          <a:spcPts val="0"/>
                        </a:spcAft>
                      </a:pPr>
                      <a:r>
                        <a:rPr lang="en-US" sz="2400">
                          <a:solidFill>
                            <a:schemeClr val="tx1"/>
                          </a:solidFill>
                          <a:effectLst/>
                        </a:rPr>
                        <a:t>  **=</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0"/>
                        </a:spcAft>
                      </a:pPr>
                      <a:r>
                        <a:rPr lang="en-US" sz="2400">
                          <a:solidFill>
                            <a:schemeClr val="tx1"/>
                          </a:solidFill>
                          <a:effectLst/>
                        </a:rPr>
                        <a:t>Lấy lũy thừa và gán</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0"/>
                        </a:spcAft>
                      </a:pPr>
                      <a:r>
                        <a:rPr lang="en-US" sz="2400">
                          <a:solidFill>
                            <a:schemeClr val="tx1"/>
                          </a:solidFill>
                          <a:effectLst/>
                        </a:rPr>
                        <a:t>x=2</a:t>
                      </a:r>
                    </a:p>
                    <a:p>
                      <a:pPr marL="0" marR="0">
                        <a:lnSpc>
                          <a:spcPts val="1800"/>
                        </a:lnSpc>
                        <a:spcBef>
                          <a:spcPts val="0"/>
                        </a:spcBef>
                        <a:spcAft>
                          <a:spcPts val="0"/>
                        </a:spcAft>
                      </a:pPr>
                      <a:r>
                        <a:rPr lang="en-US" sz="2400">
                          <a:solidFill>
                            <a:schemeClr val="tx1"/>
                          </a:solidFill>
                          <a:effectLst/>
                        </a:rPr>
                        <a:t>x**=3</a:t>
                      </a:r>
                    </a:p>
                    <a:p>
                      <a:pPr marL="0" marR="0">
                        <a:lnSpc>
                          <a:spcPts val="1800"/>
                        </a:lnSpc>
                        <a:spcBef>
                          <a:spcPts val="1800"/>
                        </a:spcBef>
                        <a:spcAft>
                          <a:spcPts val="1800"/>
                        </a:spcAft>
                      </a:pPr>
                      <a:r>
                        <a:rPr lang="en-US" sz="2400">
                          <a:solidFill>
                            <a:schemeClr val="tx1"/>
                          </a:solidFill>
                          <a:effectLst/>
                        </a:rPr>
                        <a:t>==&gt;x là 2 mũ 3 =8</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0"/>
                        </a:spcAft>
                      </a:pPr>
                      <a:r>
                        <a:rPr lang="en-US" sz="2400">
                          <a:solidFill>
                            <a:schemeClr val="tx1"/>
                          </a:solidFill>
                          <a:effectLst/>
                        </a:rPr>
                        <a:t>  x=x**3</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47669" marR="47669" marT="15377" marB="1537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19867586"/>
                  </a:ext>
                </a:extLst>
              </a:tr>
            </a:tbl>
          </a:graphicData>
        </a:graphic>
      </p:graphicFrame>
    </p:spTree>
    <p:extLst>
      <p:ext uri="{BB962C8B-B14F-4D97-AF65-F5344CB8AC3E}">
        <p14:creationId xmlns:p14="http://schemas.microsoft.com/office/powerpoint/2010/main" val="236398938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629400" cy="508000"/>
            <a:chOff x="789624" y="1191463"/>
            <a:chExt cx="6629400" cy="508000"/>
          </a:xfrm>
        </p:grpSpPr>
        <p:sp>
          <p:nvSpPr>
            <p:cNvPr id="3" name="AutoShape 52"/>
            <p:cNvSpPr>
              <a:spLocks noChangeArrowheads="1"/>
            </p:cNvSpPr>
            <p:nvPr/>
          </p:nvSpPr>
          <p:spPr bwMode="gray">
            <a:xfrm>
              <a:off x="990600" y="1191463"/>
              <a:ext cx="64284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marL="514350" lvl="0" indent="-514350" algn="just">
                <a:lnSpc>
                  <a:spcPct val="90000"/>
                </a:lnSpc>
                <a:spcBef>
                  <a:spcPts val="1000"/>
                </a:spcBef>
                <a:buClr>
                  <a:srgbClr val="215D9F"/>
                </a:buClr>
                <a:buFont typeface="+mj-lt"/>
                <a:buAutoNum type="arabicPeriod" startAt="3"/>
              </a:pPr>
              <a:r>
                <a:rPr lang="vi-VN" sz="2800" b="1">
                  <a:solidFill>
                    <a:prstClr val="black"/>
                  </a:solidFill>
                  <a:latin typeface="Cambria" panose="02040503050406030204" pitchFamily="18" charset="0"/>
                </a:rPr>
                <a:t>Toán tử So sánh</a:t>
              </a: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7</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lnSpc>
                <a:spcPct val="90000"/>
              </a:lnSpc>
              <a:spcBef>
                <a:spcPts val="1000"/>
              </a:spcBef>
              <a:buClr>
                <a:srgbClr val="215D9F"/>
              </a:buClr>
              <a:buNone/>
            </a:pPr>
            <a:endParaRPr lang="vi-VN" sz="2800">
              <a:solidFill>
                <a:prstClr val="black"/>
              </a:solidFill>
              <a:latin typeface="Cambria" panose="02040503050406030204" pitchFamily="18" charset="0"/>
            </a:endParaRPr>
          </a:p>
        </p:txBody>
      </p:sp>
      <p:graphicFrame>
        <p:nvGraphicFramePr>
          <p:cNvPr id="8" name="Table 7">
            <a:extLst>
              <a:ext uri="{FF2B5EF4-FFF2-40B4-BE49-F238E27FC236}">
                <a16:creationId xmlns:a16="http://schemas.microsoft.com/office/drawing/2014/main" id="{54890679-CF74-4CE3-9643-C59FEDA93809}"/>
              </a:ext>
            </a:extLst>
          </p:cNvPr>
          <p:cNvGraphicFramePr>
            <a:graphicFrameLocks noGrp="1"/>
          </p:cNvGraphicFramePr>
          <p:nvPr>
            <p:extLst>
              <p:ext uri="{D42A27DB-BD31-4B8C-83A1-F6EECF244321}">
                <p14:modId xmlns:p14="http://schemas.microsoft.com/office/powerpoint/2010/main" val="1923856584"/>
              </p:ext>
            </p:extLst>
          </p:nvPr>
        </p:nvGraphicFramePr>
        <p:xfrm>
          <a:off x="509436" y="1099177"/>
          <a:ext cx="11253127" cy="5303518"/>
        </p:xfrm>
        <a:graphic>
          <a:graphicData uri="http://schemas.openxmlformats.org/drawingml/2006/table">
            <a:tbl>
              <a:tblPr firstRow="1" firstCol="1" bandRow="1">
                <a:tableStyleId>{1FECB4D8-DB02-4DC6-A0A2-4F2EBAE1DC90}</a:tableStyleId>
              </a:tblPr>
              <a:tblGrid>
                <a:gridCol w="1322627">
                  <a:extLst>
                    <a:ext uri="{9D8B030D-6E8A-4147-A177-3AD203B41FA5}">
                      <a16:colId xmlns:a16="http://schemas.microsoft.com/office/drawing/2014/main" val="3564859840"/>
                    </a:ext>
                  </a:extLst>
                </a:gridCol>
                <a:gridCol w="6179458">
                  <a:extLst>
                    <a:ext uri="{9D8B030D-6E8A-4147-A177-3AD203B41FA5}">
                      <a16:colId xmlns:a16="http://schemas.microsoft.com/office/drawing/2014/main" val="2020449217"/>
                    </a:ext>
                  </a:extLst>
                </a:gridCol>
                <a:gridCol w="3751042">
                  <a:extLst>
                    <a:ext uri="{9D8B030D-6E8A-4147-A177-3AD203B41FA5}">
                      <a16:colId xmlns:a16="http://schemas.microsoft.com/office/drawing/2014/main" val="1365086398"/>
                    </a:ext>
                  </a:extLst>
                </a:gridCol>
              </a:tblGrid>
              <a:tr h="481446">
                <a:tc>
                  <a:txBody>
                    <a:bodyPr/>
                    <a:lstStyle/>
                    <a:p>
                      <a:pPr marL="0" marR="0">
                        <a:lnSpc>
                          <a:spcPts val="1800"/>
                        </a:lnSpc>
                        <a:spcBef>
                          <a:spcPts val="0"/>
                        </a:spcBef>
                        <a:spcAft>
                          <a:spcPts val="1875"/>
                        </a:spcAft>
                      </a:pPr>
                      <a:r>
                        <a:rPr lang="en-US" sz="2400" b="1">
                          <a:solidFill>
                            <a:schemeClr val="tx1"/>
                          </a:solidFill>
                          <a:effectLst/>
                        </a:rPr>
                        <a:t>Toán tử</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1">
                          <a:solidFill>
                            <a:schemeClr val="tx1"/>
                          </a:solidFill>
                          <a:effectLst/>
                        </a:rPr>
                        <a:t>Mô tả</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1">
                          <a:solidFill>
                            <a:schemeClr val="tx1"/>
                          </a:solidFill>
                          <a:effectLst/>
                        </a:rPr>
                        <a:t>Ví dụ</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4783193"/>
                  </a:ext>
                </a:extLst>
              </a:tr>
              <a:tr h="295323">
                <a:tc>
                  <a:txBody>
                    <a:bodyPr/>
                    <a:lstStyle/>
                    <a:p>
                      <a:pPr marL="0" marR="0" algn="ctr">
                        <a:lnSpc>
                          <a:spcPts val="1800"/>
                        </a:lnSpc>
                        <a:spcBef>
                          <a:spcPts val="0"/>
                        </a:spcBef>
                        <a:spcAft>
                          <a:spcPts val="1875"/>
                        </a:spcAft>
                      </a:pPr>
                      <a:r>
                        <a:rPr lang="en-US" sz="2400">
                          <a:solidFill>
                            <a:schemeClr val="tx1"/>
                          </a:solidFill>
                          <a:effectLst/>
                        </a:rPr>
                        <a:t>==</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a:solidFill>
                            <a:schemeClr val="tx1"/>
                          </a:solidFill>
                          <a:effectLst/>
                        </a:rPr>
                        <a:t>So sánh bằng</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a:solidFill>
                            <a:schemeClr val="tx1"/>
                          </a:solidFill>
                          <a:effectLst/>
                        </a:rPr>
                        <a:t>5 == 5 =&gt; kết quả True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5108097"/>
                  </a:ext>
                </a:extLst>
              </a:tr>
              <a:tr h="295323">
                <a:tc>
                  <a:txBody>
                    <a:bodyPr/>
                    <a:lstStyle/>
                    <a:p>
                      <a:pPr marL="0" marR="0" algn="ctr">
                        <a:lnSpc>
                          <a:spcPts val="1800"/>
                        </a:lnSpc>
                        <a:spcBef>
                          <a:spcPts val="0"/>
                        </a:spcBef>
                        <a:spcAft>
                          <a:spcPts val="1875"/>
                        </a:spcAft>
                      </a:pPr>
                      <a:r>
                        <a:rPr lang="en-US" sz="2400">
                          <a:solidFill>
                            <a:schemeClr val="tx1"/>
                          </a:solidFill>
                          <a:effectLst/>
                        </a:rPr>
                        <a:t>!=</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a:solidFill>
                            <a:schemeClr val="tx1"/>
                          </a:solidFill>
                          <a:effectLst/>
                        </a:rPr>
                        <a:t>So sánh không bằng</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a:solidFill>
                            <a:schemeClr val="tx1"/>
                          </a:solidFill>
                          <a:effectLst/>
                        </a:rPr>
                        <a:t>5 != 5  =&gt; kết quả False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8252264"/>
                  </a:ext>
                </a:extLst>
              </a:tr>
              <a:tr h="295323">
                <a:tc>
                  <a:txBody>
                    <a:bodyPr/>
                    <a:lstStyle/>
                    <a:p>
                      <a:pPr marL="0" marR="0" algn="ctr">
                        <a:lnSpc>
                          <a:spcPts val="1800"/>
                        </a:lnSpc>
                        <a:spcBef>
                          <a:spcPts val="0"/>
                        </a:spcBef>
                        <a:spcAft>
                          <a:spcPts val="1875"/>
                        </a:spcAft>
                      </a:pPr>
                      <a:r>
                        <a:rPr lang="en-US" sz="2400">
                          <a:solidFill>
                            <a:schemeClr val="tx1"/>
                          </a:solidFill>
                          <a:effectLst/>
                        </a:rPr>
                        <a:t>&lt; </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a:solidFill>
                            <a:schemeClr val="tx1"/>
                          </a:solidFill>
                          <a:effectLst/>
                        </a:rPr>
                        <a:t>So sánh nhỏ hơn</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a:solidFill>
                            <a:schemeClr val="tx1"/>
                          </a:solidFill>
                          <a:effectLst/>
                        </a:rPr>
                        <a:t>5 &lt; 5  =&gt; kết quả False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6831354"/>
                  </a:ext>
                </a:extLst>
              </a:tr>
              <a:tr h="309228">
                <a:tc>
                  <a:txBody>
                    <a:bodyPr/>
                    <a:lstStyle/>
                    <a:p>
                      <a:pPr marL="0" marR="0" algn="ctr">
                        <a:lnSpc>
                          <a:spcPts val="1800"/>
                        </a:lnSpc>
                        <a:spcBef>
                          <a:spcPts val="0"/>
                        </a:spcBef>
                        <a:spcAft>
                          <a:spcPts val="1875"/>
                        </a:spcAft>
                      </a:pPr>
                      <a:r>
                        <a:rPr lang="en-US" sz="2400">
                          <a:solidFill>
                            <a:schemeClr val="tx1"/>
                          </a:solidFill>
                          <a:effectLst/>
                        </a:rPr>
                        <a:t>&lt;=</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a:solidFill>
                            <a:schemeClr val="tx1"/>
                          </a:solidFill>
                          <a:effectLst/>
                        </a:rPr>
                        <a:t>So sánh nhỏ hơn hoặc bằng</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a:solidFill>
                            <a:schemeClr val="tx1"/>
                          </a:solidFill>
                          <a:effectLst/>
                        </a:rPr>
                        <a:t>5 &lt;= 5 =&gt; kết quả True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6168544"/>
                  </a:ext>
                </a:extLst>
              </a:tr>
              <a:tr h="295323">
                <a:tc>
                  <a:txBody>
                    <a:bodyPr/>
                    <a:lstStyle/>
                    <a:p>
                      <a:pPr marL="0" marR="0" algn="ctr">
                        <a:lnSpc>
                          <a:spcPts val="1800"/>
                        </a:lnSpc>
                        <a:spcBef>
                          <a:spcPts val="0"/>
                        </a:spcBef>
                        <a:spcAft>
                          <a:spcPts val="1875"/>
                        </a:spcAft>
                      </a:pPr>
                      <a:r>
                        <a:rPr lang="en-US" sz="2400">
                          <a:solidFill>
                            <a:schemeClr val="tx1"/>
                          </a:solidFill>
                          <a:effectLst/>
                        </a:rPr>
                        <a:t>&gt; </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a:solidFill>
                            <a:schemeClr val="tx1"/>
                          </a:solidFill>
                          <a:effectLst/>
                        </a:rPr>
                        <a:t>So sánh lớn hơn</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a:solidFill>
                            <a:schemeClr val="tx1"/>
                          </a:solidFill>
                          <a:effectLst/>
                        </a:rPr>
                        <a:t>5 &gt; 5.5 =&gt; kết quả False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1407737"/>
                  </a:ext>
                </a:extLst>
              </a:tr>
              <a:tr h="309228">
                <a:tc>
                  <a:txBody>
                    <a:bodyPr/>
                    <a:lstStyle/>
                    <a:p>
                      <a:pPr marL="0" marR="0" algn="ctr">
                        <a:lnSpc>
                          <a:spcPts val="1800"/>
                        </a:lnSpc>
                        <a:spcBef>
                          <a:spcPts val="0"/>
                        </a:spcBef>
                        <a:spcAft>
                          <a:spcPts val="1875"/>
                        </a:spcAft>
                      </a:pPr>
                      <a:r>
                        <a:rPr lang="en-US" sz="2400">
                          <a:solidFill>
                            <a:schemeClr val="tx1"/>
                          </a:solidFill>
                          <a:effectLst/>
                        </a:rPr>
                        <a:t>&gt;=</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a:solidFill>
                            <a:schemeClr val="tx1"/>
                          </a:solidFill>
                          <a:effectLst/>
                        </a:rPr>
                        <a:t>So sánh lớn hơn hoặc bằng</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a:solidFill>
                            <a:schemeClr val="tx1"/>
                          </a:solidFill>
                          <a:effectLst/>
                        </a:rPr>
                        <a:t>113&gt;= 5 =&gt; kết quả True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5913551"/>
                  </a:ext>
                </a:extLst>
              </a:tr>
              <a:tr h="1511162">
                <a:tc>
                  <a:txBody>
                    <a:bodyPr/>
                    <a:lstStyle/>
                    <a:p>
                      <a:pPr marL="0" marR="0" algn="ctr">
                        <a:lnSpc>
                          <a:spcPts val="1800"/>
                        </a:lnSpc>
                        <a:spcBef>
                          <a:spcPts val="0"/>
                        </a:spcBef>
                        <a:spcAft>
                          <a:spcPts val="1875"/>
                        </a:spcAft>
                      </a:pPr>
                      <a:r>
                        <a:rPr lang="en-US" sz="2400">
                          <a:solidFill>
                            <a:schemeClr val="tx1"/>
                          </a:solidFill>
                          <a:effectLst/>
                        </a:rPr>
                        <a:t>is</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1875"/>
                        </a:spcAft>
                      </a:pPr>
                      <a:r>
                        <a:rPr lang="en-US" sz="2400">
                          <a:solidFill>
                            <a:schemeClr val="tx1"/>
                          </a:solidFill>
                          <a:effectLst/>
                        </a:rPr>
                        <a:t>Trả về true nếu các biến ở hai bên toán tử cùng trỏ tới một đối tượng(hoặc cùng giá trị), nếu không là false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1875"/>
                        </a:spcAft>
                      </a:pPr>
                      <a:r>
                        <a:rPr lang="en-US" sz="2400">
                          <a:solidFill>
                            <a:schemeClr val="tx1"/>
                          </a:solidFill>
                          <a:effectLst/>
                        </a:rPr>
                        <a:t>x=5</a:t>
                      </a:r>
                      <a:br>
                        <a:rPr lang="en-US" sz="2400">
                          <a:solidFill>
                            <a:schemeClr val="tx1"/>
                          </a:solidFill>
                          <a:effectLst/>
                        </a:rPr>
                      </a:br>
                      <a:r>
                        <a:rPr lang="en-US" sz="2400">
                          <a:solidFill>
                            <a:schemeClr val="tx1"/>
                          </a:solidFill>
                          <a:effectLst/>
                        </a:rPr>
                        <a:t>y=5</a:t>
                      </a:r>
                      <a:br>
                        <a:rPr lang="en-US" sz="2400">
                          <a:solidFill>
                            <a:schemeClr val="tx1"/>
                          </a:solidFill>
                          <a:effectLst/>
                        </a:rPr>
                      </a:br>
                      <a:r>
                        <a:rPr lang="en-US" sz="2400">
                          <a:solidFill>
                            <a:schemeClr val="tx1"/>
                          </a:solidFill>
                          <a:effectLst/>
                        </a:rPr>
                        <a:t>print(x is y)</a:t>
                      </a:r>
                      <a:br>
                        <a:rPr lang="en-US" sz="2400">
                          <a:solidFill>
                            <a:schemeClr val="tx1"/>
                          </a:solidFill>
                          <a:effectLst/>
                        </a:rPr>
                      </a:br>
                      <a:r>
                        <a:rPr lang="en-US" sz="2400">
                          <a:solidFill>
                            <a:schemeClr val="tx1"/>
                          </a:solidFill>
                          <a:effectLst/>
                        </a:rPr>
                        <a:t>=&gt;kết quả là True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7843301"/>
                  </a:ext>
                </a:extLst>
              </a:tr>
              <a:tr h="1511162">
                <a:tc>
                  <a:txBody>
                    <a:bodyPr/>
                    <a:lstStyle/>
                    <a:p>
                      <a:pPr marL="0" marR="0" algn="ctr">
                        <a:lnSpc>
                          <a:spcPts val="1800"/>
                        </a:lnSpc>
                        <a:spcBef>
                          <a:spcPts val="0"/>
                        </a:spcBef>
                        <a:spcAft>
                          <a:spcPts val="0"/>
                        </a:spcAft>
                      </a:pPr>
                      <a:r>
                        <a:rPr lang="en-US" sz="2400">
                          <a:solidFill>
                            <a:schemeClr val="tx1"/>
                          </a:solidFill>
                          <a:effectLst/>
                        </a:rPr>
                        <a:t>is not</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r>
                        <a:rPr lang="en-US" sz="2400">
                          <a:solidFill>
                            <a:schemeClr val="tx1"/>
                          </a:solidFill>
                          <a:effectLst/>
                        </a:rPr>
                        <a:t>Trả về false nếu các biến ở hai bên toán tử cùng trỏ tới một đối tượng(hoặc cùng giá trị), nếu không là true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r>
                        <a:rPr lang="en-US" sz="2400">
                          <a:solidFill>
                            <a:schemeClr val="tx1"/>
                          </a:solidFill>
                          <a:effectLst/>
                        </a:rPr>
                        <a:t>x=5</a:t>
                      </a:r>
                      <a:br>
                        <a:rPr lang="en-US" sz="2400">
                          <a:solidFill>
                            <a:schemeClr val="tx1"/>
                          </a:solidFill>
                          <a:effectLst/>
                        </a:rPr>
                      </a:br>
                      <a:r>
                        <a:rPr lang="en-US" sz="2400">
                          <a:solidFill>
                            <a:schemeClr val="tx1"/>
                          </a:solidFill>
                          <a:effectLst/>
                        </a:rPr>
                        <a:t>y=5</a:t>
                      </a:r>
                      <a:br>
                        <a:rPr lang="en-US" sz="2400">
                          <a:solidFill>
                            <a:schemeClr val="tx1"/>
                          </a:solidFill>
                          <a:effectLst/>
                        </a:rPr>
                      </a:br>
                      <a:r>
                        <a:rPr lang="en-US" sz="2400">
                          <a:solidFill>
                            <a:schemeClr val="tx1"/>
                          </a:solidFill>
                          <a:effectLst/>
                        </a:rPr>
                        <a:t>print(x is not y)</a:t>
                      </a:r>
                      <a:br>
                        <a:rPr lang="en-US" sz="2400">
                          <a:solidFill>
                            <a:schemeClr val="tx1"/>
                          </a:solidFill>
                          <a:effectLst/>
                        </a:rPr>
                      </a:br>
                      <a:r>
                        <a:rPr lang="en-US" sz="2400">
                          <a:solidFill>
                            <a:schemeClr val="tx1"/>
                          </a:solidFill>
                          <a:effectLst/>
                        </a:rPr>
                        <a:t>=&gt;kết quả là False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835" marR="68835" marT="22205" marB="222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6587174"/>
                  </a:ext>
                </a:extLst>
              </a:tr>
            </a:tbl>
          </a:graphicData>
        </a:graphic>
      </p:graphicFrame>
    </p:spTree>
    <p:extLst>
      <p:ext uri="{BB962C8B-B14F-4D97-AF65-F5344CB8AC3E}">
        <p14:creationId xmlns:p14="http://schemas.microsoft.com/office/powerpoint/2010/main" val="55929265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629400" cy="508000"/>
            <a:chOff x="789624" y="1191463"/>
            <a:chExt cx="6629400" cy="508000"/>
          </a:xfrm>
        </p:grpSpPr>
        <p:sp>
          <p:nvSpPr>
            <p:cNvPr id="3" name="AutoShape 52"/>
            <p:cNvSpPr>
              <a:spLocks noChangeArrowheads="1"/>
            </p:cNvSpPr>
            <p:nvPr/>
          </p:nvSpPr>
          <p:spPr bwMode="gray">
            <a:xfrm>
              <a:off x="990600" y="1191463"/>
              <a:ext cx="64284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marL="514350" lvl="0" indent="-514350" algn="just">
                <a:lnSpc>
                  <a:spcPct val="90000"/>
                </a:lnSpc>
                <a:spcBef>
                  <a:spcPts val="1000"/>
                </a:spcBef>
                <a:buClr>
                  <a:srgbClr val="215D9F"/>
                </a:buClr>
                <a:buFont typeface="+mj-lt"/>
                <a:buAutoNum type="arabicPeriod" startAt="4"/>
              </a:pPr>
              <a:r>
                <a:rPr lang="vi-VN" sz="2800">
                  <a:solidFill>
                    <a:prstClr val="black"/>
                  </a:solidFill>
                  <a:latin typeface="Cambria" panose="02040503050406030204" pitchFamily="18" charset="0"/>
                </a:rPr>
                <a:t>Toán tử Logic</a:t>
              </a: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8</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lnSpc>
                <a:spcPct val="90000"/>
              </a:lnSpc>
              <a:spcBef>
                <a:spcPts val="1000"/>
              </a:spcBef>
              <a:buClr>
                <a:srgbClr val="215D9F"/>
              </a:buClr>
              <a:buNone/>
            </a:pPr>
            <a:endParaRPr lang="vi-VN" sz="2800">
              <a:solidFill>
                <a:prstClr val="black"/>
              </a:solidFill>
              <a:latin typeface="Cambria" panose="02040503050406030204" pitchFamily="18" charset="0"/>
            </a:endParaRPr>
          </a:p>
        </p:txBody>
      </p:sp>
      <p:graphicFrame>
        <p:nvGraphicFramePr>
          <p:cNvPr id="8" name="Table 7">
            <a:extLst>
              <a:ext uri="{FF2B5EF4-FFF2-40B4-BE49-F238E27FC236}">
                <a16:creationId xmlns:a16="http://schemas.microsoft.com/office/drawing/2014/main" id="{C69DCC46-AECF-4FA5-BD31-0A3D1C8DD2A7}"/>
              </a:ext>
            </a:extLst>
          </p:cNvPr>
          <p:cNvGraphicFramePr>
            <a:graphicFrameLocks noGrp="1"/>
          </p:cNvGraphicFramePr>
          <p:nvPr>
            <p:extLst>
              <p:ext uri="{D42A27DB-BD31-4B8C-83A1-F6EECF244321}">
                <p14:modId xmlns:p14="http://schemas.microsoft.com/office/powerpoint/2010/main" val="2248281937"/>
              </p:ext>
            </p:extLst>
          </p:nvPr>
        </p:nvGraphicFramePr>
        <p:xfrm>
          <a:off x="502810" y="1064841"/>
          <a:ext cx="10957782" cy="5335959"/>
        </p:xfrm>
        <a:graphic>
          <a:graphicData uri="http://schemas.openxmlformats.org/drawingml/2006/table">
            <a:tbl>
              <a:tblPr firstRow="1" firstCol="1" bandRow="1">
                <a:tableStyleId>{1FECB4D8-DB02-4DC6-A0A2-4F2EBAE1DC90}</a:tableStyleId>
              </a:tblPr>
              <a:tblGrid>
                <a:gridCol w="1325990">
                  <a:extLst>
                    <a:ext uri="{9D8B030D-6E8A-4147-A177-3AD203B41FA5}">
                      <a16:colId xmlns:a16="http://schemas.microsoft.com/office/drawing/2014/main" val="2987631128"/>
                    </a:ext>
                  </a:extLst>
                </a:gridCol>
                <a:gridCol w="5979198">
                  <a:extLst>
                    <a:ext uri="{9D8B030D-6E8A-4147-A177-3AD203B41FA5}">
                      <a16:colId xmlns:a16="http://schemas.microsoft.com/office/drawing/2014/main" val="1572082132"/>
                    </a:ext>
                  </a:extLst>
                </a:gridCol>
                <a:gridCol w="3652594">
                  <a:extLst>
                    <a:ext uri="{9D8B030D-6E8A-4147-A177-3AD203B41FA5}">
                      <a16:colId xmlns:a16="http://schemas.microsoft.com/office/drawing/2014/main" val="342511131"/>
                    </a:ext>
                  </a:extLst>
                </a:gridCol>
              </a:tblGrid>
              <a:tr h="544447">
                <a:tc>
                  <a:txBody>
                    <a:bodyPr/>
                    <a:lstStyle/>
                    <a:p>
                      <a:pPr marL="0" marR="0">
                        <a:lnSpc>
                          <a:spcPts val="1800"/>
                        </a:lnSpc>
                        <a:spcBef>
                          <a:spcPts val="0"/>
                        </a:spcBef>
                        <a:spcAft>
                          <a:spcPts val="1875"/>
                        </a:spcAft>
                      </a:pPr>
                      <a:r>
                        <a:rPr lang="en-US" sz="2400" b="1">
                          <a:solidFill>
                            <a:schemeClr val="tx1"/>
                          </a:solidFill>
                          <a:effectLst/>
                        </a:rPr>
                        <a:t>Toán tử</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70036" marR="70036" marT="22592" marB="225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1">
                          <a:solidFill>
                            <a:schemeClr val="tx1"/>
                          </a:solidFill>
                          <a:effectLst/>
                        </a:rPr>
                        <a:t>Mô tả</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70036" marR="70036" marT="22592" marB="225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800"/>
                        </a:lnSpc>
                        <a:spcBef>
                          <a:spcPts val="0"/>
                        </a:spcBef>
                        <a:spcAft>
                          <a:spcPts val="1875"/>
                        </a:spcAft>
                      </a:pPr>
                      <a:r>
                        <a:rPr lang="en-US" sz="2400" b="1">
                          <a:solidFill>
                            <a:schemeClr val="tx1"/>
                          </a:solidFill>
                          <a:effectLst/>
                        </a:rPr>
                        <a:t>Ví dụ</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70036" marR="70036" marT="22592" marB="225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6192269"/>
                  </a:ext>
                </a:extLst>
              </a:tr>
              <a:tr h="1464382">
                <a:tc>
                  <a:txBody>
                    <a:bodyPr/>
                    <a:lstStyle/>
                    <a:p>
                      <a:pPr marL="0" marR="0" algn="ctr">
                        <a:lnSpc>
                          <a:spcPct val="100000"/>
                        </a:lnSpc>
                        <a:spcBef>
                          <a:spcPts val="0"/>
                        </a:spcBef>
                        <a:spcAft>
                          <a:spcPts val="1875"/>
                        </a:spcAft>
                      </a:pPr>
                      <a:r>
                        <a:rPr lang="en-US" sz="2400">
                          <a:solidFill>
                            <a:schemeClr val="tx1"/>
                          </a:solidFill>
                          <a:effectLst/>
                        </a:rPr>
                        <a:t> and</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70036" marR="70036" marT="22592" marB="225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1875"/>
                        </a:spcAft>
                      </a:pPr>
                      <a:r>
                        <a:rPr lang="en-US" sz="2400">
                          <a:solidFill>
                            <a:schemeClr val="tx1"/>
                          </a:solidFill>
                          <a:effectLst/>
                        </a:rPr>
                        <a:t>Toán tử Và: Nếu cả hai điều kiện là True thì kết quả sẽ là True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70036" marR="70036" marT="22592" marB="225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1875"/>
                        </a:spcAft>
                      </a:pPr>
                      <a:r>
                        <a:rPr lang="en-US" sz="2400">
                          <a:solidFill>
                            <a:schemeClr val="tx1"/>
                          </a:solidFill>
                          <a:effectLst/>
                        </a:rPr>
                        <a:t> x=2016</a:t>
                      </a:r>
                      <a:br>
                        <a:rPr lang="en-US" sz="2400">
                          <a:solidFill>
                            <a:schemeClr val="tx1"/>
                          </a:solidFill>
                          <a:effectLst/>
                        </a:rPr>
                      </a:br>
                      <a:r>
                        <a:rPr lang="en-US" sz="2400">
                          <a:solidFill>
                            <a:schemeClr val="tx1"/>
                          </a:solidFill>
                          <a:effectLst/>
                        </a:rPr>
                        <a:t>print(x%4==0 and x%100!=0)</a:t>
                      </a:r>
                      <a:br>
                        <a:rPr lang="en-US" sz="2400">
                          <a:solidFill>
                            <a:schemeClr val="tx1"/>
                          </a:solidFill>
                          <a:effectLst/>
                        </a:rPr>
                      </a:br>
                      <a:r>
                        <a:rPr lang="en-US" sz="2400">
                          <a:solidFill>
                            <a:schemeClr val="tx1"/>
                          </a:solidFill>
                          <a:effectLst/>
                        </a:rPr>
                        <a:t>=&gt;True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70036" marR="70036" marT="22592" marB="225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2417013"/>
                  </a:ext>
                </a:extLst>
              </a:tr>
              <a:tr h="1464382">
                <a:tc>
                  <a:txBody>
                    <a:bodyPr/>
                    <a:lstStyle/>
                    <a:p>
                      <a:pPr marL="0" marR="0" algn="ctr">
                        <a:lnSpc>
                          <a:spcPct val="100000"/>
                        </a:lnSpc>
                        <a:spcBef>
                          <a:spcPts val="0"/>
                        </a:spcBef>
                        <a:spcAft>
                          <a:spcPts val="0"/>
                        </a:spcAft>
                      </a:pPr>
                      <a:r>
                        <a:rPr lang="en-US" sz="2400">
                          <a:solidFill>
                            <a:schemeClr val="tx1"/>
                          </a:solidFill>
                          <a:effectLst/>
                        </a:rPr>
                        <a:t> or</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70036" marR="70036" marT="22592" marB="225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r>
                        <a:rPr lang="en-US" sz="2400">
                          <a:solidFill>
                            <a:schemeClr val="tx1"/>
                          </a:solidFill>
                          <a:effectLst/>
                        </a:rPr>
                        <a:t>Toán tử Hoặc: Chỉ cần một điều kiện True thì nó True, tất cả điều kiện False thì nó False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70036" marR="70036" marT="22592" marB="225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1800"/>
                        </a:spcBef>
                        <a:spcAft>
                          <a:spcPts val="1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a:solidFill>
                            <a:schemeClr val="tx1"/>
                          </a:solidFill>
                          <a:effectLst/>
                        </a:rPr>
                        <a:t>x=2016</a:t>
                      </a:r>
                      <a:br>
                        <a:rPr lang="en-US" sz="2400">
                          <a:solidFill>
                            <a:schemeClr val="tx1"/>
                          </a:solidFill>
                          <a:effectLst/>
                        </a:rPr>
                      </a:br>
                      <a:r>
                        <a:rPr lang="en-US" sz="2400">
                          <a:solidFill>
                            <a:schemeClr val="tx1"/>
                          </a:solidFill>
                          <a:effectLst/>
                        </a:rPr>
                        <a:t>print((x%4==0 and x%100!=0) or x%400==0)</a:t>
                      </a:r>
                      <a:br>
                        <a:rPr lang="en-US" sz="2400">
                          <a:solidFill>
                            <a:schemeClr val="tx1"/>
                          </a:solidFill>
                          <a:effectLst/>
                        </a:rPr>
                      </a:br>
                      <a:r>
                        <a:rPr lang="en-US" sz="2400">
                          <a:solidFill>
                            <a:schemeClr val="tx1"/>
                          </a:solidFill>
                          <a:effectLst/>
                        </a:rPr>
                        <a:t>=&gt;True</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70036" marR="70036" marT="22592" marB="225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6828098"/>
                  </a:ext>
                </a:extLst>
              </a:tr>
              <a:tr h="1775064">
                <a:tc>
                  <a:txBody>
                    <a:bodyPr/>
                    <a:lstStyle/>
                    <a:p>
                      <a:pPr marL="0" marR="0" algn="ctr">
                        <a:lnSpc>
                          <a:spcPct val="100000"/>
                        </a:lnSpc>
                        <a:spcBef>
                          <a:spcPts val="0"/>
                        </a:spcBef>
                        <a:spcAft>
                          <a:spcPts val="0"/>
                        </a:spcAft>
                      </a:pPr>
                      <a:r>
                        <a:rPr lang="en-US" sz="2400">
                          <a:solidFill>
                            <a:schemeClr val="tx1"/>
                          </a:solidFill>
                          <a:effectLst/>
                        </a:rPr>
                        <a:t> not</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70036" marR="70036" marT="22592" marB="225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r>
                        <a:rPr lang="en-US" sz="2400">
                          <a:solidFill>
                            <a:schemeClr val="tx1"/>
                          </a:solidFill>
                          <a:effectLst/>
                        </a:rPr>
                        <a:t>Toán tử Phủ định. Thông thường nó được dùng để đảo ngược trạng thái logic của toán hạng</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70036" marR="70036" marT="22592" marB="225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00000"/>
                        </a:lnSpc>
                        <a:spcBef>
                          <a:spcPts val="0"/>
                        </a:spcBef>
                        <a:spcAft>
                          <a:spcPts val="0"/>
                        </a:spcAft>
                      </a:pPr>
                      <a:r>
                        <a:rPr lang="en-US" sz="2400">
                          <a:solidFill>
                            <a:schemeClr val="tx1"/>
                          </a:solidFill>
                          <a:effectLst/>
                        </a:rPr>
                        <a:t>x=4</a:t>
                      </a:r>
                    </a:p>
                    <a:p>
                      <a:pPr marL="0" marR="0">
                        <a:lnSpc>
                          <a:spcPct val="100000"/>
                        </a:lnSpc>
                        <a:spcBef>
                          <a:spcPts val="1800"/>
                        </a:spcBef>
                        <a:spcAft>
                          <a:spcPts val="1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a:solidFill>
                            <a:schemeClr val="tx1"/>
                          </a:solidFill>
                          <a:effectLst/>
                        </a:rPr>
                        <a:t>if (not x&gt;=5):    print("Ngắm gà khỏa thân và nải chuối")</a:t>
                      </a:r>
                      <a:br>
                        <a:rPr lang="en-US" sz="2400">
                          <a:solidFill>
                            <a:schemeClr val="tx1"/>
                          </a:solidFill>
                          <a:effectLst/>
                        </a:rPr>
                      </a:br>
                      <a:r>
                        <a:rPr lang="en-US" sz="2400">
                          <a:solidFill>
                            <a:schemeClr val="tx1"/>
                          </a:solidFill>
                          <a:effectLst/>
                        </a:rPr>
                        <a:t>else:    print("Đậu")</a:t>
                      </a:r>
                      <a:endParaRPr lang="en-US" sz="240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70036" marR="70036" marT="22592" marB="2259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720340"/>
                  </a:ext>
                </a:extLst>
              </a:tr>
            </a:tbl>
          </a:graphicData>
        </a:graphic>
      </p:graphicFrame>
    </p:spTree>
    <p:extLst>
      <p:ext uri="{BB962C8B-B14F-4D97-AF65-F5344CB8AC3E}">
        <p14:creationId xmlns:p14="http://schemas.microsoft.com/office/powerpoint/2010/main" val="112684725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629400" cy="508000"/>
            <a:chOff x="789624" y="1191463"/>
            <a:chExt cx="6629400" cy="508000"/>
          </a:xfrm>
        </p:grpSpPr>
        <p:sp>
          <p:nvSpPr>
            <p:cNvPr id="3" name="AutoShape 52"/>
            <p:cNvSpPr>
              <a:spLocks noChangeArrowheads="1"/>
            </p:cNvSpPr>
            <p:nvPr/>
          </p:nvSpPr>
          <p:spPr bwMode="gray">
            <a:xfrm>
              <a:off x="990600" y="1191463"/>
              <a:ext cx="64284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marL="514350" lvl="0" indent="-514350" algn="just">
                <a:lnSpc>
                  <a:spcPct val="90000"/>
                </a:lnSpc>
                <a:spcBef>
                  <a:spcPts val="1000"/>
                </a:spcBef>
                <a:buClr>
                  <a:srgbClr val="215D9F"/>
                </a:buClr>
                <a:buFont typeface="+mj-lt"/>
                <a:buAutoNum type="arabicPeriod" startAt="5"/>
              </a:pPr>
              <a:r>
                <a:rPr lang="vi-VN" sz="2800" b="1">
                  <a:latin typeface="Cambria" panose="02040503050406030204" pitchFamily="18" charset="0"/>
                </a:rPr>
                <a:t>Độ ưu tiên toán tử</a:t>
              </a:r>
              <a:endParaRPr lang="en-US" sz="2800" b="1">
                <a:latin typeface="Cambria" panose="02040503050406030204" pitchFamily="18" charset="0"/>
              </a:endParaRP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9</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spcBef>
                <a:spcPts val="1000"/>
              </a:spcBef>
              <a:buClr>
                <a:srgbClr val="215D9F"/>
              </a:buClr>
              <a:buNone/>
            </a:pPr>
            <a:r>
              <a:rPr lang="vi-VN" sz="2800">
                <a:solidFill>
                  <a:prstClr val="black"/>
                </a:solidFill>
                <a:latin typeface="Cambria" panose="02040503050406030204" pitchFamily="18" charset="0"/>
              </a:rPr>
              <a:t>Python có ràng buộc thứ tự ưu tiên của các toán tử. Tuy nhiên tốt nhất là các </a:t>
            </a:r>
            <a:r>
              <a:rPr lang="en-US" sz="2800">
                <a:solidFill>
                  <a:prstClr val="black"/>
                </a:solidFill>
                <a:latin typeface="Cambria" panose="02040503050406030204" pitchFamily="18" charset="0"/>
              </a:rPr>
              <a:t>em</a:t>
            </a:r>
            <a:r>
              <a:rPr lang="vi-VN" sz="2800">
                <a:solidFill>
                  <a:prstClr val="black"/>
                </a:solidFill>
                <a:latin typeface="Cambria" panose="02040503050406030204" pitchFamily="18" charset="0"/>
              </a:rPr>
              <a:t> hay điều khiển nó bằng cách dùng cặp ngoặc tròn ( ) để nó rõ nghĩa hơn. Bảng dưới đây để tham khảo độ ưu tiên từ cao xuống thấp (tuy nhiên có thể quên nó đi mà hãy dùng ngoặc tròn () để chỉ định rõ).</a:t>
            </a:r>
            <a:endParaRPr lang="en-US" sz="2800">
              <a:solidFill>
                <a:prstClr val="black"/>
              </a:solidFill>
              <a:latin typeface="Cambria" panose="02040503050406030204" pitchFamily="18" charset="0"/>
            </a:endParaRPr>
          </a:p>
        </p:txBody>
      </p:sp>
    </p:spTree>
    <p:extLst>
      <p:ext uri="{BB962C8B-B14F-4D97-AF65-F5344CB8AC3E}">
        <p14:creationId xmlns:p14="http://schemas.microsoft.com/office/powerpoint/2010/main" val="1281476019"/>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1783</TotalTime>
  <Words>968</Words>
  <Application>Microsoft Office PowerPoint</Application>
  <PresentationFormat>Widescreen</PresentationFormat>
  <Paragraphs>182</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Cambria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Phan Ngọc Phụng</cp:lastModifiedBy>
  <cp:revision>839</cp:revision>
  <dcterms:created xsi:type="dcterms:W3CDTF">2011-04-06T04:04:31Z</dcterms:created>
  <dcterms:modified xsi:type="dcterms:W3CDTF">2021-09-14T15:11:10Z</dcterms:modified>
</cp:coreProperties>
</file>